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59"/>
  </p:notesMasterIdLst>
  <p:sldIdLst>
    <p:sldId id="308" r:id="rId2"/>
    <p:sldId id="307" r:id="rId3"/>
    <p:sldId id="309" r:id="rId4"/>
    <p:sldId id="270" r:id="rId5"/>
    <p:sldId id="310" r:id="rId6"/>
    <p:sldId id="260" r:id="rId7"/>
    <p:sldId id="261" r:id="rId8"/>
    <p:sldId id="311" r:id="rId9"/>
    <p:sldId id="262" r:id="rId10"/>
    <p:sldId id="312" r:id="rId11"/>
    <p:sldId id="266" r:id="rId12"/>
    <p:sldId id="315" r:id="rId13"/>
    <p:sldId id="330" r:id="rId14"/>
    <p:sldId id="265" r:id="rId15"/>
    <p:sldId id="264" r:id="rId16"/>
    <p:sldId id="283" r:id="rId17"/>
    <p:sldId id="284" r:id="rId18"/>
    <p:sldId id="318" r:id="rId19"/>
    <p:sldId id="286" r:id="rId20"/>
    <p:sldId id="277" r:id="rId21"/>
    <p:sldId id="317" r:id="rId22"/>
    <p:sldId id="281" r:id="rId23"/>
    <p:sldId id="278" r:id="rId24"/>
    <p:sldId id="279" r:id="rId25"/>
    <p:sldId id="290" r:id="rId26"/>
    <p:sldId id="275" r:id="rId27"/>
    <p:sldId id="319" r:id="rId28"/>
    <p:sldId id="267" r:id="rId29"/>
    <p:sldId id="268" r:id="rId30"/>
    <p:sldId id="306" r:id="rId31"/>
    <p:sldId id="297" r:id="rId32"/>
    <p:sldId id="301" r:id="rId33"/>
    <p:sldId id="276" r:id="rId34"/>
    <p:sldId id="321" r:id="rId35"/>
    <p:sldId id="296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256" r:id="rId44"/>
    <p:sldId id="257" r:id="rId45"/>
    <p:sldId id="259" r:id="rId46"/>
    <p:sldId id="288" r:id="rId47"/>
    <p:sldId id="289" r:id="rId48"/>
    <p:sldId id="293" r:id="rId49"/>
    <p:sldId id="294" r:id="rId50"/>
    <p:sldId id="295" r:id="rId51"/>
    <p:sldId id="298" r:id="rId52"/>
    <p:sldId id="299" r:id="rId53"/>
    <p:sldId id="302" r:id="rId54"/>
    <p:sldId id="303" r:id="rId55"/>
    <p:sldId id="304" r:id="rId56"/>
    <p:sldId id="305" r:id="rId57"/>
    <p:sldId id="329" r:id="rId58"/>
  </p:sldIdLst>
  <p:sldSz cx="12192000" cy="6858000"/>
  <p:notesSz cx="6858000" cy="9144000"/>
  <p:embeddedFontLst>
    <p:embeddedFont>
      <p:font typeface="Abril Fatface" panose="02000503000000020003" pitchFamily="2" charset="0"/>
      <p:regular r:id="rId60"/>
    </p:embeddedFont>
    <p:embeddedFont>
      <p:font typeface="Antic Slab" panose="020B0604020202020204" charset="0"/>
      <p:regular r:id="rId61"/>
    </p:embeddedFont>
    <p:embeddedFont>
      <p:font typeface="Calistoga" panose="020B0604020202020204" charset="0"/>
      <p:regular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1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7T12:44:04.1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615 142 24575,'-54'-41'0,"-1"5"0,19 17 0,-8 2 0,-5 2 0,-4 8 0,-3 2 0,2 4 0,3 1 0,10 3 0,9 5 0,3 9 0,8 13 0,4 12 0,5 5 0,6 8 0,2 0 0,6 6 0,8 3 0,15 11 0,20 9 0,-19-41 0,3-1 0,2 1 0,2-2 0,33 29 0,2-16 0,-4-19 0,-4-20 0,-8-10 0,-3-11 0,0-12 0,2-14 0,1-11 0,-7-12 0,-6-8 0,-6-12 0,-9-7 0,-9-6 0,-7 4 0,-10 7 0,-17 13 0,-13 8 0,-14 16 0,-12 12 0,-6 8 0,-6 10 0,-4 1 0,-5 5 0,5 1 0,4 3 0,2-3 0,7-1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7T12:44:04.7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7T12:37:19.83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7T12:37:34.369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155 52 24575,'-11'-29'0,"22"12"0,21 11 0,14 6 0,9 0 0,-3 0 0,-1 0 0,0 0 0,-5 0 0,5 0 0,5 0 0,-11 0 0,12 0 0,-11 0 0,5 0 0,-11 0 0,0 0 0,-5 0 0,-1 0 0,-8 0 0,-1 0 0,0 0 0,3 0 0,-1 0 0,2 0 0,1 0 0,10 0 0,-2 2 0,8 4 0,-1-2 0,7 7 0,-3 0 0,-3 7 0,3-3 0,-3-4 0,2-1 0,-3-5 0,1-1 0,-12 8 0,-3-9 0,-7 5 0,-20-8 0,-29 0 0,-14 0 0,-24 0 0,11 0 0,1 0 0,-4 0 0,-14 0 0,-14 0 0,-9 0 0,40 1 0,-2 2 0,-3 2 0,0 1 0,-4-1 0,0 2 0,1 3 0,0 3 0,0-1 0,2 0 0,3 0 0,1-1 0,-43 10 0,0-10 0,12-3 0,10-8 0,9 0 0,15 0 0,14 0 0,5 0 0,23-8 0,1-1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4448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(schlechte)</a:t>
            </a:r>
          </a:p>
          <a:p>
            <a:r>
              <a:rPr lang="de-DE" dirty="0"/>
              <a:t>Nächste Folie mit Trigger Warnung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7154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Hat schonmal jemand Leute blockiert und warum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939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Hat schonmal jemand Leute blockiert und warum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939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Hat schonmal jemand Leute blockiert und warum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939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4544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Traut euch auch sie wirklich zu blockieren oder zu melden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43778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Zu viele </a:t>
            </a:r>
            <a:r>
              <a:rPr lang="de-DE" dirty="0" err="1"/>
              <a:t>infos</a:t>
            </a:r>
            <a:r>
              <a:rPr lang="de-DE" dirty="0"/>
              <a:t> im </a:t>
            </a:r>
            <a:r>
              <a:rPr lang="de-DE" dirty="0" err="1"/>
              <a:t>internet</a:t>
            </a:r>
            <a:r>
              <a:rPr lang="de-DE" dirty="0"/>
              <a:t> preisgeben, auch </a:t>
            </a:r>
            <a:r>
              <a:rPr lang="de-DE" dirty="0" err="1"/>
              <a:t>leuten</a:t>
            </a:r>
            <a:r>
              <a:rPr lang="de-DE" dirty="0"/>
              <a:t> die man nicht kennt (Posts, Stories etc.) -&gt; können </a:t>
            </a:r>
            <a:r>
              <a:rPr lang="de-DE" dirty="0" err="1"/>
              <a:t>informationen</a:t>
            </a:r>
            <a:r>
              <a:rPr lang="de-DE" dirty="0"/>
              <a:t> über einen flöten gehen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1348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Genau erklären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26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Wer hat schon mal alles einen Kettenbrief bekommen?</a:t>
            </a:r>
          </a:p>
          <a:p>
            <a:r>
              <a:rPr lang="de-DE" dirty="0"/>
              <a:t>Woran erkennt man…?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272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64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Pädagogisches Institut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87685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Das untere eintippen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017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PAUSE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36210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Man fühlt sich so obwohl das nicht stimmt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92216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Lovestorm</a:t>
            </a:r>
            <a:r>
              <a:rPr lang="de-DE" dirty="0"/>
              <a:t> kurz </a:t>
            </a:r>
            <a:r>
              <a:rPr lang="de-DE" dirty="0" err="1"/>
              <a:t>eklären</a:t>
            </a:r>
            <a:r>
              <a:rPr lang="de-DE" dirty="0"/>
              <a:t>, </a:t>
            </a:r>
            <a:r>
              <a:rPr lang="de-DE" dirty="0" err="1"/>
              <a:t>Safewords</a:t>
            </a:r>
            <a:r>
              <a:rPr lang="de-DE" dirty="0"/>
              <a:t> -&gt; QR-Code -&gt; FAKE NAMEN, ROLLE SO WIE ZUGETEILT AUSWÄHLEN</a:t>
            </a:r>
          </a:p>
          <a:p>
            <a:r>
              <a:rPr lang="de-DE" dirty="0" err="1"/>
              <a:t>Safewords</a:t>
            </a:r>
            <a:r>
              <a:rPr lang="de-DE" dirty="0"/>
              <a:t> nur wenn es im echten Leben zu viel wird!!! (Emma)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0764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ROLLE ABSCHÜTTELN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06229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Was für Strategien hattet ihr?????????????????????????????????????????????????????????????????????????????????????????????????????????????????? (lang </a:t>
            </a:r>
            <a:r>
              <a:rPr lang="de-DE" dirty="0" err="1"/>
              <a:t>ziehennnnnnnnnnnnnnn</a:t>
            </a:r>
            <a:r>
              <a:rPr lang="de-DE" dirty="0"/>
              <a:t>) -&gt;Ignoranz</a:t>
            </a:r>
          </a:p>
          <a:p>
            <a:r>
              <a:rPr lang="de-DE" dirty="0"/>
              <a:t>AUF MELDESTELLEN HINWEISEN!!!!! </a:t>
            </a:r>
            <a:r>
              <a:rPr lang="de-DE" dirty="0" err="1"/>
              <a:t>SÜßIGKEITEN</a:t>
            </a:r>
            <a:r>
              <a:rPr lang="de-DE" dirty="0"/>
              <a:t>!!!!!!!!!!!!!!!!!!!!!!!!!!!!!!!!!!!!!!!!!!!!!!!!!!!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852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Andere Präsi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2232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28023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882659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9420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84013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84737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03697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39731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11691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42559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934839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9052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Was kann man bei den jeweiligen Apps machen?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65047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20424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2042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 wir heute mehr dazu lernen wollen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755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Wer von euch hat </a:t>
            </a:r>
            <a:r>
              <a:rPr lang="de-DE" dirty="0" err="1"/>
              <a:t>TikTok</a:t>
            </a:r>
            <a:r>
              <a:rPr lang="de-DE" dirty="0"/>
              <a:t>?</a:t>
            </a:r>
          </a:p>
          <a:p>
            <a:r>
              <a:rPr lang="de-DE" dirty="0"/>
              <a:t>-&gt; Challenges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656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2840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(gute)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9424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TANZ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7397A-6CCC-4E44-81B5-FDF93746352A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665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77400" y="5925775"/>
            <a:ext cx="11500500" cy="586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834600" y="2762700"/>
            <a:ext cx="9941700" cy="1332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Aldrich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cxnSp>
        <p:nvCxnSpPr>
          <p:cNvPr id="13" name="Google Shape;13;p2"/>
          <p:cNvCxnSpPr/>
          <p:nvPr/>
        </p:nvCxnSpPr>
        <p:spPr>
          <a:xfrm>
            <a:off x="492700" y="362700"/>
            <a:ext cx="0" cy="613260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1252725" y="1833738"/>
            <a:ext cx="5322600" cy="13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1252700" y="3238038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>
            <a:spLocks noGrp="1"/>
          </p:cNvSpPr>
          <p:nvPr>
            <p:ph type="pic" idx="2"/>
          </p:nvPr>
        </p:nvSpPr>
        <p:spPr>
          <a:xfrm flipH="1">
            <a:off x="7208200" y="1633013"/>
            <a:ext cx="3731100" cy="39765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8" name="Google Shape;18;p3"/>
          <p:cNvCxnSpPr/>
          <p:nvPr/>
        </p:nvCxnSpPr>
        <p:spPr>
          <a:xfrm rot="10800000">
            <a:off x="497850" y="5609513"/>
            <a:ext cx="11196300" cy="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3"/>
          <p:cNvCxnSpPr/>
          <p:nvPr/>
        </p:nvCxnSpPr>
        <p:spPr>
          <a:xfrm rot="10800000">
            <a:off x="497850" y="1248488"/>
            <a:ext cx="11196300" cy="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589400" y="3373900"/>
            <a:ext cx="11104200" cy="1275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589400" y="4649500"/>
            <a:ext cx="111042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cxnSp>
        <p:nvCxnSpPr>
          <p:cNvPr id="35" name="Google Shape;35;p5"/>
          <p:cNvCxnSpPr/>
          <p:nvPr/>
        </p:nvCxnSpPr>
        <p:spPr>
          <a:xfrm rot="10800000">
            <a:off x="497850" y="516525"/>
            <a:ext cx="11196300" cy="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One column">
  <p:cSld name="CUSTOM_5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1401625" y="1741250"/>
            <a:ext cx="82845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1401625" y="2789650"/>
            <a:ext cx="8284500" cy="2491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cxnSp>
        <p:nvCxnSpPr>
          <p:cNvPr id="45" name="Google Shape;45;p7"/>
          <p:cNvCxnSpPr/>
          <p:nvPr/>
        </p:nvCxnSpPr>
        <p:spPr>
          <a:xfrm>
            <a:off x="492700" y="362700"/>
            <a:ext cx="0" cy="6132600"/>
          </a:xfrm>
          <a:prstGeom prst="straightConnector1">
            <a:avLst/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3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4468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10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stoga"/>
              <a:buNone/>
              <a:defRPr sz="4000">
                <a:solidFill>
                  <a:schemeClr val="dk1"/>
                </a:solidFill>
                <a:latin typeface="Calistoga"/>
                <a:ea typeface="Calistoga"/>
                <a:cs typeface="Calistoga"/>
                <a:sym typeface="Calistog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●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○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■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●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○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■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●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ntic Slab"/>
              <a:buChar char="○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Antic Slab"/>
              <a:buChar char="■"/>
              <a:defRPr sz="1900" b="1">
                <a:solidFill>
                  <a:schemeClr val="dk2"/>
                </a:solidFill>
                <a:latin typeface="Antic Slab"/>
                <a:ea typeface="Antic Slab"/>
                <a:cs typeface="Antic Slab"/>
                <a:sym typeface="Antic Slab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55" r:id="rId6"/>
    <p:sldLayoutId id="2147483656" r:id="rId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21.png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0.pn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customXml" Target="../ink/ink3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answergarden.ch/4134720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hyperlink" Target="https://answergarden.ch/4142561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3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eeEZ-w-YDOg?feature=oembed" TargetMode="External"/><Relationship Id="rId4" Type="http://schemas.openxmlformats.org/officeDocument/2006/relationships/image" Target="../media/image4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BA0841-3C53-9C11-9E28-9008FBC516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5816" y="2695200"/>
            <a:ext cx="8991600" cy="1645920"/>
          </a:xfrm>
          <a:solidFill>
            <a:schemeClr val="tx1"/>
          </a:solidFill>
          <a:ln>
            <a:solidFill>
              <a:schemeClr val="tx1">
                <a:lumMod val="90000"/>
              </a:schemeClr>
            </a:solidFill>
          </a:ln>
        </p:spPr>
        <p:txBody>
          <a:bodyPr>
            <a:normAutofit/>
          </a:bodyPr>
          <a:lstStyle/>
          <a:p>
            <a:r>
              <a:rPr lang="de-DE" sz="5400" dirty="0"/>
              <a:t>Willkommen</a:t>
            </a:r>
          </a:p>
        </p:txBody>
      </p:sp>
      <p:sp>
        <p:nvSpPr>
          <p:cNvPr id="7" name="Google Shape;117;p17">
            <a:extLst>
              <a:ext uri="{FF2B5EF4-FFF2-40B4-BE49-F238E27FC236}">
                <a16:creationId xmlns:a16="http://schemas.microsoft.com/office/drawing/2014/main" id="{C099B976-12BC-CBED-9DA1-3D393CC1C6A6}"/>
              </a:ext>
            </a:extLst>
          </p:cNvPr>
          <p:cNvSpPr/>
          <p:nvPr/>
        </p:nvSpPr>
        <p:spPr>
          <a:xfrm>
            <a:off x="662016" y="1961400"/>
            <a:ext cx="1467600" cy="1467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</p:spTree>
    <p:extLst>
      <p:ext uri="{BB962C8B-B14F-4D97-AF65-F5344CB8AC3E}">
        <p14:creationId xmlns:p14="http://schemas.microsoft.com/office/powerpoint/2010/main" val="2677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4509F3-872B-1D71-68B2-F49528BC2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5400" dirty="0"/>
              <a:t>Welche Challenges gibt es?</a:t>
            </a:r>
          </a:p>
        </p:txBody>
      </p:sp>
    </p:spTree>
    <p:extLst>
      <p:ext uri="{BB962C8B-B14F-4D97-AF65-F5344CB8AC3E}">
        <p14:creationId xmlns:p14="http://schemas.microsoft.com/office/powerpoint/2010/main" val="662701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9C35A-957D-7D16-057B-891EEB0AD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Tiktok-challenges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F083E35-07D0-64E7-4B39-E902BCEE8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Glow-Up-Challenges</a:t>
            </a:r>
          </a:p>
          <a:p>
            <a:r>
              <a:rPr lang="de-DE" dirty="0"/>
              <a:t>Tanz-Challenges</a:t>
            </a:r>
          </a:p>
          <a:p>
            <a:r>
              <a:rPr lang="de-DE" dirty="0"/>
              <a:t>Ess-Challenge</a:t>
            </a:r>
          </a:p>
          <a:p>
            <a:r>
              <a:rPr lang="de-DE" dirty="0"/>
              <a:t>Gefährliche </a:t>
            </a:r>
            <a:r>
              <a:rPr lang="de-DE" dirty="0" err="1"/>
              <a:t>Challenges</a:t>
            </a:r>
            <a:endParaRPr lang="de-DE" dirty="0"/>
          </a:p>
          <a:p>
            <a:r>
              <a:rPr lang="de-DE" dirty="0"/>
              <a:t>Und noch mehr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5723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rim.BD0B6E77-E4C3-4799-A5C2-D5551820212D.MOV">
            <a:hlinkClick r:id="" action="ppaction://media"/>
            <a:extLst>
              <a:ext uri="{FF2B5EF4-FFF2-40B4-BE49-F238E27FC236}">
                <a16:creationId xmlns:a16="http://schemas.microsoft.com/office/drawing/2014/main" id="{3C8160C3-BEFA-1E68-2754-7827009F38E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4573" y="0"/>
            <a:ext cx="3862854" cy="6858000"/>
          </a:xfrm>
        </p:spPr>
      </p:pic>
    </p:spTree>
    <p:extLst>
      <p:ext uri="{BB962C8B-B14F-4D97-AF65-F5344CB8AC3E}">
        <p14:creationId xmlns:p14="http://schemas.microsoft.com/office/powerpoint/2010/main" val="37173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7DCA60-9DB8-BC34-3C75-60CB9B4F5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9954" y="2666886"/>
            <a:ext cx="6032092" cy="762114"/>
          </a:xfrm>
          <a:ln w="76200"/>
        </p:spPr>
        <p:txBody>
          <a:bodyPr/>
          <a:lstStyle/>
          <a:p>
            <a:r>
              <a:rPr lang="de-DE" dirty="0"/>
              <a:t>Gefährliche </a:t>
            </a:r>
            <a:r>
              <a:rPr lang="de-DE" dirty="0" err="1"/>
              <a:t>Challenges</a:t>
            </a:r>
            <a:r>
              <a:rPr lang="de-DE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98363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ABE71D-115A-DD92-7C18-74D87BAF9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Paracetamol Challenge (Tabletten schlucke</a:t>
            </a:r>
            <a:r>
              <a:rPr lang="fr-FR" dirty="0"/>
              <a:t>n…)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12BC443-6CEB-853A-48A9-B036D91A9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20" y="1631111"/>
            <a:ext cx="2988467" cy="340203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BE0318A-9F68-43F3-976B-2A3F7DFA4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96" y="4858486"/>
            <a:ext cx="3999416" cy="199951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3F1A64E-4F53-5037-6044-6CE5F89C4D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8886" y="3533692"/>
            <a:ext cx="3999416" cy="273094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B6DE933-3A6D-CE84-84ED-4E96E350EF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67" y="1356867"/>
            <a:ext cx="2419138" cy="340271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391C9F-DDFB-F5A7-AF2F-322D9EBDC4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0390" y="2009244"/>
            <a:ext cx="3999416" cy="159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521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F20F6D-5F91-5DD4-0D4B-99073532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Trigger-warnung!!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2DBFB145-096B-D7D4-FE53-2DBC99F46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6571" y="2719902"/>
            <a:ext cx="5842318" cy="213719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F4442B3-CEA6-2B42-C252-C36D9F16F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835" y="908417"/>
            <a:ext cx="4247845" cy="556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54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35AA04-425D-C0A8-5525-0496A9D60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/>
              <a:t>Instagram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62B3208-93CA-1113-9A2E-B6AFADF08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57750"/>
            <a:ext cx="4542500" cy="454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7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A0CE98-C462-69F7-E15B-C856F26A2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834640"/>
            <a:ext cx="7729728" cy="1188720"/>
          </a:xfrm>
        </p:spPr>
        <p:txBody>
          <a:bodyPr/>
          <a:lstStyle/>
          <a:p>
            <a:r>
              <a:rPr lang="de-DE" dirty="0"/>
              <a:t>Personen melden</a:t>
            </a:r>
          </a:p>
        </p:txBody>
      </p:sp>
    </p:spTree>
    <p:extLst>
      <p:ext uri="{BB962C8B-B14F-4D97-AF65-F5344CB8AC3E}">
        <p14:creationId xmlns:p14="http://schemas.microsoft.com/office/powerpoint/2010/main" val="2508165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F4A5BB3-7C1F-CED3-1556-DED5AC7F2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045" y="419724"/>
            <a:ext cx="2779909" cy="601854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E132BEF-21D3-1540-4E1B-9E8A89DC7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671" y="419725"/>
            <a:ext cx="2779909" cy="601854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A3A2F24-1FAB-0EA6-F58E-CEE8AC2959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2420" y="419725"/>
            <a:ext cx="2779909" cy="601854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6E206117-5E56-F47F-FB8A-ECE1E49A7994}"/>
                  </a:ext>
                </a:extLst>
              </p14:cNvPr>
              <p14:cNvContentPartPr/>
              <p14:nvPr/>
            </p14:nvContentPartPr>
            <p14:xfrm>
              <a:off x="3336909" y="757080"/>
              <a:ext cx="316080" cy="32040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6E206117-5E56-F47F-FB8A-ECE1E49A79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28269" y="748440"/>
                <a:ext cx="333720" cy="33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A1646365-5252-96A1-EB6F-D6533C31D979}"/>
                  </a:ext>
                </a:extLst>
              </p14:cNvPr>
              <p14:cNvContentPartPr/>
              <p14:nvPr/>
            </p14:nvContentPartPr>
            <p14:xfrm>
              <a:off x="5229789" y="567720"/>
              <a:ext cx="360" cy="3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A1646365-5252-96A1-EB6F-D6533C31D97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221149" y="55908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11649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C0883B-47A2-0F13-955F-7DDA16D0B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2600"/>
              <a:t>Kommentare entfernen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BDE26472-221E-E4D5-1023-256C28E46A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86198" y="1"/>
            <a:ext cx="3257549" cy="685799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2DCFDF6-C599-0024-DB01-63B764E7C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663" y="0"/>
            <a:ext cx="3249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7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141CFF4-63BD-2E10-9102-89878D336D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71" t="19036" r="18300" b="17746"/>
          <a:stretch/>
        </p:blipFill>
        <p:spPr>
          <a:xfrm>
            <a:off x="2732489" y="1271016"/>
            <a:ext cx="7182867" cy="431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03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5EC39-E13E-8F02-8486-97A3323FA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/>
              <a:t>Snapchat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FA1057B-1BE3-0623-FADF-92F0C910C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628" y="1232671"/>
            <a:ext cx="4392658" cy="439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158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A0CE98-C462-69F7-E15B-C856F26A2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834640"/>
            <a:ext cx="7729728" cy="1188720"/>
          </a:xfrm>
        </p:spPr>
        <p:txBody>
          <a:bodyPr/>
          <a:lstStyle/>
          <a:p>
            <a:r>
              <a:rPr lang="de-DE" dirty="0"/>
              <a:t>Personen melden</a:t>
            </a:r>
          </a:p>
        </p:txBody>
      </p:sp>
    </p:spTree>
    <p:extLst>
      <p:ext uri="{BB962C8B-B14F-4D97-AF65-F5344CB8AC3E}">
        <p14:creationId xmlns:p14="http://schemas.microsoft.com/office/powerpoint/2010/main" val="3327966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AC75C7AE-C40F-F90C-08BC-6AC30BEE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119" y="582605"/>
            <a:ext cx="2709579" cy="586628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52D8E6-436D-3943-CA5E-084F0C594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742" y="582605"/>
            <a:ext cx="2709579" cy="586628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ECBAB82-FAA1-D577-EBAD-48A9DC808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2065" y="582606"/>
            <a:ext cx="2709579" cy="586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16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D380DB5-C6A2-FD30-21E7-E509DDD74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935" y="0"/>
            <a:ext cx="3105703" cy="672389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8DD8F82-8E90-66C5-655C-41825E09F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9896" y="0"/>
            <a:ext cx="3105703" cy="67238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EC35DD29-3763-3670-F1CF-4F62117A31A9}"/>
                  </a:ext>
                </a:extLst>
              </p14:cNvPr>
              <p14:cNvContentPartPr/>
              <p14:nvPr/>
            </p14:nvContentPartPr>
            <p14:xfrm>
              <a:off x="3204359" y="389426"/>
              <a:ext cx="360" cy="36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EC35DD29-3763-3670-F1CF-4F62117A31A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95719" y="38078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277C8E57-C3BA-D532-6010-DEF566F63DF6}"/>
                  </a:ext>
                </a:extLst>
              </p14:cNvPr>
              <p14:cNvContentPartPr/>
              <p14:nvPr/>
            </p14:nvContentPartPr>
            <p14:xfrm>
              <a:off x="3167279" y="765626"/>
              <a:ext cx="639360" cy="9288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277C8E57-C3BA-D532-6010-DEF566F63DF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31639" y="729626"/>
                <a:ext cx="711000" cy="16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4538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AFE941-440C-B6ED-2EB3-CFCE4F92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Online Freunde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FD389A69-28EA-61DB-FA83-0F87D066C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5"/>
            <a:ext cx="3674115" cy="2819184"/>
          </a:xfrm>
        </p:spPr>
        <p:txBody>
          <a:bodyPr/>
          <a:lstStyle/>
          <a:p>
            <a:pPr marL="0" indent="0">
              <a:buNone/>
            </a:pPr>
            <a:r>
              <a:rPr lang="de-DE" u="sng" dirty="0"/>
              <a:t>Contra</a:t>
            </a:r>
          </a:p>
          <a:p>
            <a:r>
              <a:rPr lang="de-DE" dirty="0"/>
              <a:t>Mobbing</a:t>
            </a:r>
          </a:p>
          <a:p>
            <a:r>
              <a:rPr lang="de-DE" dirty="0"/>
              <a:t>Unbekannte Personen -&gt; nicht vertrauenswürdig</a:t>
            </a:r>
          </a:p>
          <a:p>
            <a:r>
              <a:rPr lang="de-DE" dirty="0"/>
              <a:t>Abzocke</a:t>
            </a:r>
          </a:p>
          <a:p>
            <a:r>
              <a:rPr lang="de-DE" dirty="0"/>
              <a:t>Nacktbilder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CB9714E-73E7-DD6D-2F1B-2F1EE3E4A104}"/>
              </a:ext>
            </a:extLst>
          </p:cNvPr>
          <p:cNvSpPr txBox="1"/>
          <p:nvPr/>
        </p:nvSpPr>
        <p:spPr>
          <a:xfrm>
            <a:off x="6339685" y="2638044"/>
            <a:ext cx="3674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u="sng" dirty="0"/>
              <a:t>Pro</a:t>
            </a:r>
          </a:p>
          <a:p>
            <a:pPr marL="285750" indent="-324000">
              <a:buFont typeface="Arial" panose="020B0604020202020204" pitchFamily="34" charset="0"/>
              <a:buChar char="•"/>
            </a:pPr>
            <a:r>
              <a:rPr lang="de-DE" sz="2000" dirty="0"/>
              <a:t>Mehr Freunde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1568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BBF4C4-6429-F2C4-15E6-CE09B9DCF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schnell private Infos flöten gehen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D3EE47E-4D77-2D06-3B9F-BD3906FB7C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90349" y="2334993"/>
            <a:ext cx="3611301" cy="4064573"/>
          </a:xfrm>
        </p:spPr>
      </p:pic>
    </p:spTree>
    <p:extLst>
      <p:ext uri="{BB962C8B-B14F-4D97-AF65-F5344CB8AC3E}">
        <p14:creationId xmlns:p14="http://schemas.microsoft.com/office/powerpoint/2010/main" val="3228656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61C315-FE56-44BD-3CB3-0E433201C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/>
              <a:t>WhatsApp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A1EA0B7-6A00-5AC9-3C5E-2283CFF07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8084" y="640080"/>
            <a:ext cx="5650127" cy="526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32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FBA991-5597-C036-810C-F4704D2A3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Vertrauenswürdig oder nicht?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4884ECC-EC35-F5DC-3611-28910A271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741" y="1428236"/>
            <a:ext cx="4950418" cy="483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9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026325-F439-BA08-D93B-688DD22A0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Kettenbriefe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6D1A100E-95F3-8D85-6ADC-BD2B361647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17889" y="2307101"/>
            <a:ext cx="4978111" cy="310084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48AE922-028E-FB47-BA93-61C2B092F7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4160" b="7695"/>
          <a:stretch/>
        </p:blipFill>
        <p:spPr>
          <a:xfrm>
            <a:off x="6904301" y="483833"/>
            <a:ext cx="3856038" cy="602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189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897489-FFBA-7F98-D1AE-392A20AB5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Woran erkennt man Kettenbriefe?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8C02AB-0423-30B2-0C42-63BBBEEA0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Falsche Schreibweise</a:t>
            </a:r>
          </a:p>
          <a:p>
            <a:r>
              <a:rPr lang="de-DE" dirty="0"/>
              <a:t>Unwahrscheinliche Drohungen</a:t>
            </a:r>
          </a:p>
          <a:p>
            <a:r>
              <a:rPr lang="de-DE" dirty="0"/>
              <a:t>Kommentare</a:t>
            </a:r>
          </a:p>
        </p:txBody>
      </p:sp>
    </p:spTree>
    <p:extLst>
      <p:ext uri="{BB962C8B-B14F-4D97-AF65-F5344CB8AC3E}">
        <p14:creationId xmlns:p14="http://schemas.microsoft.com/office/powerpoint/2010/main" val="1941048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7;p17">
            <a:extLst>
              <a:ext uri="{FF2B5EF4-FFF2-40B4-BE49-F238E27FC236}">
                <a16:creationId xmlns:a16="http://schemas.microsoft.com/office/drawing/2014/main" id="{8E6AE28A-098C-66D3-4FA5-9BA7F7633444}"/>
              </a:ext>
            </a:extLst>
          </p:cNvPr>
          <p:cNvSpPr/>
          <p:nvPr/>
        </p:nvSpPr>
        <p:spPr>
          <a:xfrm>
            <a:off x="-34770" y="94071"/>
            <a:ext cx="1442562" cy="144256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1CC9AF-9844-B3DB-11A7-7F25200FA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dirty="0"/>
              <a:t>Wahlkurs an der Schule</a:t>
            </a:r>
          </a:p>
          <a:p>
            <a:r>
              <a:rPr lang="de-DE" sz="2800" dirty="0"/>
              <a:t>Ausbildung zu Medienscouts am PI</a:t>
            </a:r>
          </a:p>
          <a:p>
            <a:r>
              <a:rPr lang="de-DE" sz="2800" dirty="0"/>
              <a:t>Projekte (z.B. BR)</a:t>
            </a:r>
          </a:p>
          <a:p>
            <a:r>
              <a:rPr lang="de-DE" sz="2800" dirty="0"/>
              <a:t>Betreuung Instagram Kanal (</a:t>
            </a:r>
            <a:r>
              <a:rPr lang="de-DE" sz="2800" dirty="0" err="1"/>
              <a:t>bbg_muenchen</a:t>
            </a:r>
            <a:r>
              <a:rPr lang="de-DE" sz="2800" dirty="0"/>
              <a:t>)</a:t>
            </a:r>
          </a:p>
          <a:p>
            <a:r>
              <a:rPr lang="de-DE" sz="2800" dirty="0"/>
              <a:t>Geleitet: Fr. </a:t>
            </a:r>
            <a:r>
              <a:rPr lang="de-DE" sz="2800" dirty="0" err="1"/>
              <a:t>Jeensch</a:t>
            </a:r>
            <a:r>
              <a:rPr lang="de-DE" sz="2800" dirty="0"/>
              <a:t> &amp; (Fr. </a:t>
            </a:r>
            <a:r>
              <a:rPr lang="de-DE" sz="2800" dirty="0" err="1"/>
              <a:t>Girstl</a:t>
            </a:r>
            <a:r>
              <a:rPr lang="de-DE" sz="2800" dirty="0"/>
              <a:t>)</a:t>
            </a:r>
          </a:p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4362BDA-2B99-B7E7-9E96-B4BEAE7D9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wir sind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264E433-33D4-0239-2D36-26AB65881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597" y="3814233"/>
            <a:ext cx="4498703" cy="253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049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779D15-925A-9C0E-C6BF-A89BB85BB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Reaktion auf Kettenbriefe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AD866A-A0E3-FEBE-D632-165ABF762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Mit Erwachsenen reden (Eltern, Lehrer, etc.)</a:t>
            </a:r>
          </a:p>
          <a:p>
            <a:r>
              <a:rPr lang="de-DE" dirty="0"/>
              <a:t>Nachricht für sich löschen</a:t>
            </a:r>
          </a:p>
          <a:p>
            <a:r>
              <a:rPr lang="de-DE" dirty="0"/>
              <a:t>Nicht weiterschicken!! </a:t>
            </a:r>
          </a:p>
          <a:p>
            <a:r>
              <a:rPr lang="de-DE" dirty="0"/>
              <a:t>Person, welche Kettenbrief versendet hat, darauf hinweisen</a:t>
            </a:r>
          </a:p>
          <a:p>
            <a:r>
              <a:rPr lang="de-DE" dirty="0"/>
              <a:t>Ggf. Person blockieren</a:t>
            </a:r>
          </a:p>
        </p:txBody>
      </p:sp>
    </p:spTree>
    <p:extLst>
      <p:ext uri="{BB962C8B-B14F-4D97-AF65-F5344CB8AC3E}">
        <p14:creationId xmlns:p14="http://schemas.microsoft.com/office/powerpoint/2010/main" val="1436689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DE4B7-743A-D280-1A92-F45B92604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Answer Garden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57B14B-84F3-2D8A-8F94-3E8517187C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821" y="2638044"/>
            <a:ext cx="7729728" cy="3101983"/>
          </a:xfrm>
        </p:spPr>
        <p:txBody>
          <a:bodyPr/>
          <a:lstStyle/>
          <a:p>
            <a:pPr marL="0" indent="0" algn="ctr">
              <a:buNone/>
            </a:pPr>
            <a:endParaRPr lang="de-DE" dirty="0">
              <a:hlinkClick r:id="rId3"/>
            </a:endParaRPr>
          </a:p>
          <a:p>
            <a:pPr marL="0" indent="0" algn="ctr">
              <a:buNone/>
            </a:pPr>
            <a:endParaRPr lang="de-DE" dirty="0">
              <a:hlinkClick r:id="rId3"/>
            </a:endParaRPr>
          </a:p>
          <a:p>
            <a:pPr marL="0" indent="0" algn="ctr">
              <a:buNone/>
            </a:pPr>
            <a:endParaRPr lang="de-DE" dirty="0">
              <a:hlinkClick r:id="rId3"/>
            </a:endParaRPr>
          </a:p>
          <a:p>
            <a:pPr marL="0" indent="0" algn="ctr">
              <a:buNone/>
            </a:pPr>
            <a:r>
              <a:rPr lang="de-DE" dirty="0">
                <a:hlinkClick r:id="rId4"/>
              </a:rPr>
              <a:t>https://answergarden.ch/4142561</a:t>
            </a:r>
            <a:endParaRPr lang="de-DE" dirty="0"/>
          </a:p>
          <a:p>
            <a:pPr marL="0" indent="0" algn="ctr">
              <a:buNone/>
            </a:pP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578F34E-53A8-AFF7-C4E3-71A5DD4E4E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235" y="2712398"/>
            <a:ext cx="3027629" cy="302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67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D5B3F4-BFBE-A292-C173-5609A3194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A17723-C4AB-3F72-8BF4-029DC9D97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 Spam</a:t>
            </a:r>
          </a:p>
          <a:p>
            <a:r>
              <a:rPr lang="de-DE" dirty="0"/>
              <a:t>Nur Wichtiges reinschicken</a:t>
            </a:r>
          </a:p>
          <a:p>
            <a:r>
              <a:rPr lang="de-DE" dirty="0"/>
              <a:t>Keine Bilder von Anderen ohne ihre Zustimmung</a:t>
            </a:r>
          </a:p>
          <a:p>
            <a:r>
              <a:rPr lang="de-DE" dirty="0"/>
              <a:t>Niemanden beleidigen</a:t>
            </a:r>
          </a:p>
          <a:p>
            <a:r>
              <a:rPr lang="de-DE" dirty="0"/>
              <a:t>Keine privaten Unterhaltungen</a:t>
            </a:r>
          </a:p>
          <a:p>
            <a:r>
              <a:rPr lang="de-DE" dirty="0"/>
              <a:t>(zwei Gruppen erstellen: Schulisches und Freizeit unterscheiden)</a:t>
            </a:r>
          </a:p>
        </p:txBody>
      </p:sp>
    </p:spTree>
    <p:extLst>
      <p:ext uri="{BB962C8B-B14F-4D97-AF65-F5344CB8AC3E}">
        <p14:creationId xmlns:p14="http://schemas.microsoft.com/office/powerpoint/2010/main" val="13620387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D69B90-7410-5F00-B53D-A43DF71DF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/>
              <a:t>Cyber-Mobbing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522B20F-0C58-05D1-E4D0-74FEB5A7D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418" y="1248999"/>
            <a:ext cx="4360001" cy="436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884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E51CAB-6253-D8C5-1BAF-DC958175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22E507-4033-E3A8-DEA3-8B6B7FE4BE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Beleidigung</a:t>
            </a:r>
          </a:p>
          <a:p>
            <a:r>
              <a:rPr lang="de-DE" dirty="0"/>
              <a:t>Bedrohung</a:t>
            </a:r>
          </a:p>
          <a:p>
            <a:r>
              <a:rPr lang="de-DE" dirty="0"/>
              <a:t>Bloßstellung</a:t>
            </a:r>
          </a:p>
          <a:p>
            <a:r>
              <a:rPr lang="de-DE" dirty="0"/>
              <a:t>Belästigung</a:t>
            </a:r>
          </a:p>
          <a:p>
            <a:pPr marL="0" indent="0">
              <a:buNone/>
            </a:pPr>
            <a:r>
              <a:rPr lang="de-DE" dirty="0"/>
              <a:t>…online</a:t>
            </a:r>
          </a:p>
        </p:txBody>
      </p:sp>
    </p:spTree>
    <p:extLst>
      <p:ext uri="{BB962C8B-B14F-4D97-AF65-F5344CB8AC3E}">
        <p14:creationId xmlns:p14="http://schemas.microsoft.com/office/powerpoint/2010/main" val="41436366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3883B3-7281-6FEF-3750-5CE84DF6B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E2FC403-38A0-FECF-F33B-DCAD53352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Verzerrtes Selbstbild</a:t>
            </a:r>
          </a:p>
          <a:p>
            <a:r>
              <a:rPr lang="de-DE" dirty="0"/>
              <a:t>Vertrauensprobleme</a:t>
            </a:r>
          </a:p>
          <a:p>
            <a:r>
              <a:rPr lang="de-DE" dirty="0"/>
              <a:t>Angst in die Schule zu gehen</a:t>
            </a:r>
          </a:p>
          <a:p>
            <a:r>
              <a:rPr lang="de-DE" dirty="0"/>
              <a:t>Unsicherheit / Verlust von Selbstbewusstsein</a:t>
            </a:r>
          </a:p>
          <a:p>
            <a:r>
              <a:rPr lang="de-DE" dirty="0"/>
              <a:t>Depressionen</a:t>
            </a:r>
          </a:p>
        </p:txBody>
      </p:sp>
    </p:spTree>
    <p:extLst>
      <p:ext uri="{BB962C8B-B14F-4D97-AF65-F5344CB8AC3E}">
        <p14:creationId xmlns:p14="http://schemas.microsoft.com/office/powerpoint/2010/main" val="3866028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4AD1A6-EFCB-6057-8C6E-DA72136F6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Love Storm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0F762C-A65A-B0B9-B516-7B2686112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u="sng" dirty="0" err="1"/>
              <a:t>Safewords</a:t>
            </a:r>
            <a:r>
              <a:rPr lang="de-DE" u="sng" dirty="0"/>
              <a:t>: </a:t>
            </a:r>
          </a:p>
          <a:p>
            <a:r>
              <a:rPr lang="de-DE" dirty="0"/>
              <a:t>Sauerkraut (=es wird zu viel, bitte weniger)</a:t>
            </a:r>
          </a:p>
          <a:p>
            <a:r>
              <a:rPr lang="de-DE" dirty="0"/>
              <a:t>rote Rüben (=bitte aufhören)</a:t>
            </a:r>
          </a:p>
        </p:txBody>
      </p:sp>
      <p:pic>
        <p:nvPicPr>
          <p:cNvPr id="6" name="Grafik 5" descr="Ein Bild, das Muster, Quadrat, Pixel, Design enthält.&#10;&#10;Automatisch generierte Beschreibung">
            <a:extLst>
              <a:ext uri="{FF2B5EF4-FFF2-40B4-BE49-F238E27FC236}">
                <a16:creationId xmlns:a16="http://schemas.microsoft.com/office/drawing/2014/main" id="{4FA7CE81-57F3-1E2A-17BF-5BF5CF148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857" y="2726426"/>
            <a:ext cx="3214007" cy="321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99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6CF34D-E72F-F225-8CDC-BEE04CF0D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975102"/>
            <a:ext cx="7729728" cy="9077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sz="5400" dirty="0"/>
              <a:t>Wie habt ihr euch gefühlt?</a:t>
            </a:r>
          </a:p>
        </p:txBody>
      </p:sp>
    </p:spTree>
    <p:extLst>
      <p:ext uri="{BB962C8B-B14F-4D97-AF65-F5344CB8AC3E}">
        <p14:creationId xmlns:p14="http://schemas.microsoft.com/office/powerpoint/2010/main" val="6252395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5110860-D1DE-5940-D053-E0564C4EA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4168" y="2402150"/>
            <a:ext cx="9503664" cy="2053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5400" dirty="0"/>
              <a:t>Was wurde unternommen, um den Hass zu stoppen?</a:t>
            </a:r>
          </a:p>
        </p:txBody>
      </p:sp>
    </p:spTree>
    <p:extLst>
      <p:ext uri="{BB962C8B-B14F-4D97-AF65-F5344CB8AC3E}">
        <p14:creationId xmlns:p14="http://schemas.microsoft.com/office/powerpoint/2010/main" val="14988827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D8740D-2B33-42C1-AB6B-8CE48699A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9725" y="2788593"/>
            <a:ext cx="8752550" cy="12808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5400" dirty="0"/>
              <a:t>Wieso hat es (nicht) geklappt?</a:t>
            </a:r>
          </a:p>
        </p:txBody>
      </p:sp>
    </p:spTree>
    <p:extLst>
      <p:ext uri="{BB962C8B-B14F-4D97-AF65-F5344CB8AC3E}">
        <p14:creationId xmlns:p14="http://schemas.microsoft.com/office/powerpoint/2010/main" val="1167485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7;p17">
            <a:extLst>
              <a:ext uri="{FF2B5EF4-FFF2-40B4-BE49-F238E27FC236}">
                <a16:creationId xmlns:a16="http://schemas.microsoft.com/office/drawing/2014/main" id="{485CBBA2-B7C2-F3B8-5162-F586D9BAB3CD}"/>
              </a:ext>
            </a:extLst>
          </p:cNvPr>
          <p:cNvSpPr/>
          <p:nvPr/>
        </p:nvSpPr>
        <p:spPr>
          <a:xfrm>
            <a:off x="-290977" y="521"/>
            <a:ext cx="1591451" cy="15914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4DD3781-0CB2-17F7-13B8-0F2652CDD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26F759-BD0A-0E06-A902-CFF8D1698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3455" y="1809783"/>
            <a:ext cx="7729728" cy="3621242"/>
          </a:xfrm>
        </p:spPr>
        <p:txBody>
          <a:bodyPr>
            <a:normAutofit/>
          </a:bodyPr>
          <a:lstStyle/>
          <a:p>
            <a:endParaRPr lang="de-DE" sz="2800" dirty="0"/>
          </a:p>
          <a:p>
            <a:r>
              <a:rPr lang="de-DE" sz="2800" dirty="0"/>
              <a:t>Social Media</a:t>
            </a:r>
          </a:p>
          <a:p>
            <a:r>
              <a:rPr lang="de-DE" sz="2800" dirty="0"/>
              <a:t>Cyber Mobbing</a:t>
            </a:r>
          </a:p>
          <a:p>
            <a:r>
              <a:rPr lang="de-DE" sz="2800" dirty="0"/>
              <a:t>Ideales Selbstbild</a:t>
            </a:r>
          </a:p>
          <a:p>
            <a:r>
              <a:rPr lang="de-DE" sz="2800" dirty="0"/>
              <a:t>(Fake News, KI)</a:t>
            </a:r>
          </a:p>
        </p:txBody>
      </p:sp>
    </p:spTree>
    <p:extLst>
      <p:ext uri="{BB962C8B-B14F-4D97-AF65-F5344CB8AC3E}">
        <p14:creationId xmlns:p14="http://schemas.microsoft.com/office/powerpoint/2010/main" val="1925545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C08C70-EC5B-C7BE-CA1F-27A01E65C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Methoden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2B8318-2BEA-0E5B-F716-6A02EAA57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Vom Thema ablenken</a:t>
            </a:r>
          </a:p>
          <a:p>
            <a:r>
              <a:rPr lang="de-DE" dirty="0"/>
              <a:t>Direkt dagegen vorgehen</a:t>
            </a:r>
          </a:p>
          <a:p>
            <a:r>
              <a:rPr lang="de-DE" dirty="0"/>
              <a:t>Betroffene oder Angreifende direkt ansprechen</a:t>
            </a:r>
          </a:p>
          <a:p>
            <a:r>
              <a:rPr lang="de-DE" dirty="0"/>
              <a:t>Betroffene einladen, etwas zu unternehmen</a:t>
            </a:r>
          </a:p>
        </p:txBody>
      </p:sp>
    </p:spTree>
    <p:extLst>
      <p:ext uri="{BB962C8B-B14F-4D97-AF65-F5344CB8AC3E}">
        <p14:creationId xmlns:p14="http://schemas.microsoft.com/office/powerpoint/2010/main" val="2878540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471FE0-8A42-7977-2774-A05DC5E13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Meldestellen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7FA038-450E-4F6B-82BA-6767E4E40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Eltern/ Lehrer/ Schulpsychologen (Fr. </a:t>
            </a:r>
            <a:r>
              <a:rPr lang="de-DE" dirty="0" err="1"/>
              <a:t>Burtsev</a:t>
            </a:r>
            <a:r>
              <a:rPr lang="de-DE" dirty="0"/>
              <a:t>, Fr. Amper)</a:t>
            </a:r>
          </a:p>
          <a:p>
            <a:r>
              <a:rPr lang="de-DE" dirty="0"/>
              <a:t>Offizielle Beratungsstellen:</a:t>
            </a:r>
          </a:p>
        </p:txBody>
      </p:sp>
    </p:spTree>
    <p:extLst>
      <p:ext uri="{BB962C8B-B14F-4D97-AF65-F5344CB8AC3E}">
        <p14:creationId xmlns:p14="http://schemas.microsoft.com/office/powerpoint/2010/main" val="35702746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C7C9337-B81A-66FE-6296-87CBAA544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112" y="223837"/>
            <a:ext cx="734377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011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834600" y="2606400"/>
            <a:ext cx="1467600" cy="1467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1125150" y="2851500"/>
            <a:ext cx="9941700" cy="11550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Schönheitsideale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/>
          <p:nvPr/>
        </p:nvSpPr>
        <p:spPr>
          <a:xfrm>
            <a:off x="3425668" y="1833738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title"/>
          </p:nvPr>
        </p:nvSpPr>
        <p:spPr>
          <a:xfrm>
            <a:off x="1252725" y="1833738"/>
            <a:ext cx="3124010" cy="13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Aufgabe</a:t>
            </a:r>
            <a:endParaRPr dirty="0"/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1"/>
          </p:nvPr>
        </p:nvSpPr>
        <p:spPr>
          <a:xfrm>
            <a:off x="1252725" y="3158538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de-DE" sz="2000" dirty="0"/>
              <a:t>Scanne mit deinem Handy/</a:t>
            </a:r>
            <a:r>
              <a:rPr lang="de-DE" sz="2000" dirty="0" err="1"/>
              <a:t>IPad</a:t>
            </a:r>
            <a:r>
              <a:rPr lang="de-DE" sz="2000" dirty="0"/>
              <a:t> den QR Code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de-DE" sz="2000" dirty="0"/>
              <a:t>Beantworte die Frage: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/>
              <a:t>	Welche Wörter fallen dir zu dem 	Thema “Schönheitsideale“ ein ?</a:t>
            </a:r>
            <a:endParaRPr sz="20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47BA14B-3682-FE0C-3373-694BB8B0A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265" y="1866995"/>
            <a:ext cx="3124010" cy="3124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873725" y="1287415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988825" y="1579180"/>
            <a:ext cx="95190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Was sind Schönheitsideale ?</a:t>
            </a:r>
            <a:endParaRPr dirty="0"/>
          </a:p>
        </p:txBody>
      </p:sp>
      <p:sp>
        <p:nvSpPr>
          <p:cNvPr id="156" name="Google Shape;156;p20"/>
          <p:cNvSpPr txBox="1">
            <a:spLocks noGrp="1"/>
          </p:cNvSpPr>
          <p:nvPr>
            <p:ph type="body" idx="1"/>
          </p:nvPr>
        </p:nvSpPr>
        <p:spPr>
          <a:xfrm>
            <a:off x="1504925" y="2756950"/>
            <a:ext cx="9519000" cy="369261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42900" indent="-342900"/>
            <a:r>
              <a:rPr lang="de-DE" sz="2400" dirty="0"/>
              <a:t>Zeitgemäße Vorstellungen von Schönheit innerhalb einer Kultur </a:t>
            </a:r>
          </a:p>
          <a:p>
            <a:pPr marL="342900" indent="-342900"/>
            <a:r>
              <a:rPr lang="de-DE" sz="2400" dirty="0"/>
              <a:t>Bezieht sich meistens auf das Aussehen des Körpers und des Gesichts</a:t>
            </a:r>
          </a:p>
          <a:p>
            <a:pPr marL="800100" lvl="1" indent="-342900"/>
            <a:r>
              <a:rPr lang="de-DE" sz="2400" dirty="0"/>
              <a:t>Kleidung, Schmuck und Frisuren werden als Mode bezeichnet</a:t>
            </a:r>
          </a:p>
          <a:p>
            <a:pPr marL="342900" indent="-342900"/>
            <a:r>
              <a:rPr lang="de-DE" sz="2400" dirty="0"/>
              <a:t>Diese Ideale existieren für beide Geschlechter</a:t>
            </a:r>
          </a:p>
          <a:p>
            <a:pPr marL="342900" indent="-342900"/>
            <a:r>
              <a:rPr lang="de-DE" sz="2400" dirty="0"/>
              <a:t>Schönheitsideale verändern sich mit der Zeit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/>
          <p:nvPr/>
        </p:nvSpPr>
        <p:spPr>
          <a:xfrm>
            <a:off x="5136038" y="1103532"/>
            <a:ext cx="2010900" cy="2010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589400" y="3373900"/>
            <a:ext cx="11104200" cy="1275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000" dirty="0"/>
              <a:t>Der Einfluss von Medien auf Schönheitsideale</a:t>
            </a:r>
            <a:endParaRPr sz="4000" dirty="0"/>
          </a:p>
        </p:txBody>
      </p:sp>
      <p:sp>
        <p:nvSpPr>
          <p:cNvPr id="164" name="Google Shape;164;p21"/>
          <p:cNvSpPr/>
          <p:nvPr/>
        </p:nvSpPr>
        <p:spPr>
          <a:xfrm>
            <a:off x="5220461" y="1471012"/>
            <a:ext cx="1751077" cy="127563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de-DE" b="1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noFill/>
                <a:latin typeface="Calistoga"/>
              </a:rPr>
              <a:t>01</a:t>
            </a:r>
            <a:endParaRPr b="1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noFill/>
              <a:latin typeface="Calistoga"/>
            </a:endParaRPr>
          </a:p>
        </p:txBody>
      </p:sp>
    </p:spTree>
    <p:extLst>
      <p:ext uri="{BB962C8B-B14F-4D97-AF65-F5344CB8AC3E}">
        <p14:creationId xmlns:p14="http://schemas.microsoft.com/office/powerpoint/2010/main" val="16265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1217626" y="1276419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1285469" y="1557188"/>
            <a:ext cx="11703047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dirty="0"/>
              <a:t>Fällt euch was auf ?</a:t>
            </a:r>
            <a:endParaRPr sz="3600" dirty="0"/>
          </a:p>
        </p:txBody>
      </p:sp>
      <p:pic>
        <p:nvPicPr>
          <p:cNvPr id="2" name="v09044g40000cfl49rrc77ubbn138a0g">
            <a:hlinkClick r:id="" action="ppaction://media"/>
            <a:extLst>
              <a:ext uri="{FF2B5EF4-FFF2-40B4-BE49-F238E27FC236}">
                <a16:creationId xmlns:a16="http://schemas.microsoft.com/office/drawing/2014/main" id="{EAE1BA90-2D2C-515E-237B-7F6FC9BA81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8256" y="850392"/>
            <a:ext cx="5419344" cy="541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5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7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1217626" y="1276419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1217626" y="1525869"/>
            <a:ext cx="1045126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dirty="0"/>
              <a:t>Warum denkt ihr, dass in den Medien immer alles so perfekt aussieht ?</a:t>
            </a:r>
            <a:endParaRPr sz="2400" dirty="0"/>
          </a:p>
        </p:txBody>
      </p:sp>
      <p:pic>
        <p:nvPicPr>
          <p:cNvPr id="4" name="Grafik 3" descr="Ein Bild, das Text, Werbung, Poster enthält.&#10;&#10;Automatisch generierte Beschreibung">
            <a:extLst>
              <a:ext uri="{FF2B5EF4-FFF2-40B4-BE49-F238E27FC236}">
                <a16:creationId xmlns:a16="http://schemas.microsoft.com/office/drawing/2014/main" id="{5DA5B8AF-0533-4F3A-17FD-FD23B1277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49" t="30886" r="5435" b="8186"/>
          <a:stretch/>
        </p:blipFill>
        <p:spPr>
          <a:xfrm>
            <a:off x="2971230" y="2289369"/>
            <a:ext cx="8206451" cy="417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6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/>
          <p:nvPr/>
        </p:nvSpPr>
        <p:spPr>
          <a:xfrm>
            <a:off x="5136038" y="1103532"/>
            <a:ext cx="2010900" cy="2010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589400" y="3373900"/>
            <a:ext cx="11104200" cy="1275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dirty="0"/>
              <a:t>Der Druck, dem Menschen dadurch ausgesetzt sind</a:t>
            </a:r>
            <a:endParaRPr sz="3600" dirty="0"/>
          </a:p>
        </p:txBody>
      </p:sp>
      <p:sp>
        <p:nvSpPr>
          <p:cNvPr id="164" name="Google Shape;164;p21"/>
          <p:cNvSpPr/>
          <p:nvPr/>
        </p:nvSpPr>
        <p:spPr>
          <a:xfrm>
            <a:off x="5220461" y="1471012"/>
            <a:ext cx="1751077" cy="127563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de-DE" b="1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noFill/>
                <a:latin typeface="Calistoga"/>
              </a:rPr>
              <a:t>02</a:t>
            </a:r>
            <a:endParaRPr b="1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noFill/>
              <a:latin typeface="Calistoga"/>
            </a:endParaRPr>
          </a:p>
        </p:txBody>
      </p:sp>
    </p:spTree>
    <p:extLst>
      <p:ext uri="{BB962C8B-B14F-4D97-AF65-F5344CB8AC3E}">
        <p14:creationId xmlns:p14="http://schemas.microsoft.com/office/powerpoint/2010/main" val="96976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E62936E4-F20F-85A2-A120-66BF9A693A11}"/>
              </a:ext>
            </a:extLst>
          </p:cNvPr>
          <p:cNvSpPr txBox="1"/>
          <p:nvPr/>
        </p:nvSpPr>
        <p:spPr>
          <a:xfrm>
            <a:off x="696191" y="2659559"/>
            <a:ext cx="111702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dirty="0"/>
              <a:t>Welche Sozialen Netzwerke kennt/benutzt ihr?</a:t>
            </a:r>
          </a:p>
        </p:txBody>
      </p:sp>
    </p:spTree>
    <p:extLst>
      <p:ext uri="{BB962C8B-B14F-4D97-AF65-F5344CB8AC3E}">
        <p14:creationId xmlns:p14="http://schemas.microsoft.com/office/powerpoint/2010/main" val="21948897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873725" y="1287415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988825" y="1579180"/>
            <a:ext cx="95190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/>
              <a:t>Druck durch, in den Medien verbreitete, Schönheitsideale</a:t>
            </a:r>
            <a:endParaRPr sz="2800" dirty="0"/>
          </a:p>
        </p:txBody>
      </p:sp>
      <p:pic>
        <p:nvPicPr>
          <p:cNvPr id="5" name="Grafik 4" descr="Ein Bild, das Text, Entwurf, Zeichnung, Cartoon enthält.&#10;&#10;Automatisch generierte Beschreibung">
            <a:extLst>
              <a:ext uri="{FF2B5EF4-FFF2-40B4-BE49-F238E27FC236}">
                <a16:creationId xmlns:a16="http://schemas.microsoft.com/office/drawing/2014/main" id="{E0839BA8-C53A-51BD-A620-099E839CF6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698" t="2362" r="12920" b="16288"/>
          <a:stretch/>
        </p:blipFill>
        <p:spPr>
          <a:xfrm>
            <a:off x="2714263" y="2342680"/>
            <a:ext cx="6763474" cy="416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2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873725" y="1287415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988825" y="1579180"/>
            <a:ext cx="95190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/>
              <a:t>Video</a:t>
            </a:r>
            <a:endParaRPr sz="2800" dirty="0"/>
          </a:p>
        </p:txBody>
      </p:sp>
      <p:pic>
        <p:nvPicPr>
          <p:cNvPr id="2" name="Onlinemedien 1" title="Schönheitsdruck | Folgen von Social Media (02/05) | Die Ratgeber">
            <a:hlinkClick r:id="" action="ppaction://media"/>
            <a:extLst>
              <a:ext uri="{FF2B5EF4-FFF2-40B4-BE49-F238E27FC236}">
                <a16:creationId xmlns:a16="http://schemas.microsoft.com/office/drawing/2014/main" id="{960062D6-4565-4027-36E1-59C21F4E9D9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81459" y="1180618"/>
            <a:ext cx="9300697" cy="525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1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/>
          <p:nvPr/>
        </p:nvSpPr>
        <p:spPr>
          <a:xfrm>
            <a:off x="3425668" y="1833738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title"/>
          </p:nvPr>
        </p:nvSpPr>
        <p:spPr>
          <a:xfrm>
            <a:off x="1252725" y="1833738"/>
            <a:ext cx="3124010" cy="13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Aufgabe</a:t>
            </a:r>
            <a:endParaRPr dirty="0"/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1"/>
          </p:nvPr>
        </p:nvSpPr>
        <p:spPr>
          <a:xfrm>
            <a:off x="1252725" y="3158538"/>
            <a:ext cx="5322600" cy="226998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de-DE" dirty="0"/>
              <a:t>Fühlt ihr euch manchmal ähnlich wie das Mädchen in dem Video?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de-DE" dirty="0"/>
              <a:t>Lasst ihr euch leicht durchs Internet beeinflussen? </a:t>
            </a:r>
          </a:p>
        </p:txBody>
      </p:sp>
    </p:spTree>
    <p:extLst>
      <p:ext uri="{BB962C8B-B14F-4D97-AF65-F5344CB8AC3E}">
        <p14:creationId xmlns:p14="http://schemas.microsoft.com/office/powerpoint/2010/main" val="130809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873725" y="1287415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988825" y="1579180"/>
            <a:ext cx="95190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/>
              <a:t>Einfluss der Medien auf Schönheitsideale</a:t>
            </a:r>
            <a:endParaRPr sz="28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056D7A0-BAB7-52AE-74E8-44CDE3320877}"/>
              </a:ext>
            </a:extLst>
          </p:cNvPr>
          <p:cNvSpPr txBox="1"/>
          <p:nvPr/>
        </p:nvSpPr>
        <p:spPr>
          <a:xfrm>
            <a:off x="1504925" y="2659673"/>
            <a:ext cx="9092707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 Unrealistische Darstellungen: </a:t>
            </a:r>
            <a:r>
              <a:rPr lang="de-DE" sz="1900" dirty="0">
                <a:solidFill>
                  <a:schemeClr val="tx1"/>
                </a:solidFill>
                <a:latin typeface="Antic Slab" panose="020B0604020202020204" charset="0"/>
              </a:rPr>
              <a:t>Medien zeigen oft digital bearbeitete Bilder, die unerreichbare Schönheitsideale vermitteln.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Eingeschränkte Vielfalt: </a:t>
            </a:r>
            <a:r>
              <a:rPr lang="de-DE" sz="1900" dirty="0">
                <a:solidFill>
                  <a:schemeClr val="tx1"/>
                </a:solidFill>
                <a:latin typeface="Antic Slab" panose="020B0604020202020204" charset="0"/>
              </a:rPr>
              <a:t>Diversität ist in den Medien noch nicht auszureichend repräsentiv</a:t>
            </a:r>
          </a:p>
          <a:p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Verstärkte Unzufriedenheit: </a:t>
            </a:r>
            <a:r>
              <a:rPr lang="de-DE" sz="1900" dirty="0">
                <a:solidFill>
                  <a:schemeClr val="tx1"/>
                </a:solidFill>
                <a:latin typeface="Antic Slab" panose="020B0604020202020204" charset="0"/>
              </a:rPr>
              <a:t>das ständige Vergleichen mit „Idealbildern“ führt zu Selbstzweifeln und Unzufriedenheit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Gesteigerte Verkaufsförderung: </a:t>
            </a:r>
            <a:r>
              <a:rPr lang="de-DE" sz="1900" dirty="0">
                <a:solidFill>
                  <a:schemeClr val="tx1"/>
                </a:solidFill>
                <a:latin typeface="Antic Slab" panose="020B0604020202020204" charset="0"/>
              </a:rPr>
              <a:t>Schönheitsideale werden gezielt eingesetzt, um Konsum und Umsatz zu steigern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1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/>
          <p:nvPr/>
        </p:nvSpPr>
        <p:spPr>
          <a:xfrm>
            <a:off x="5136038" y="1103532"/>
            <a:ext cx="2010900" cy="2010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589388" y="3481612"/>
            <a:ext cx="11104200" cy="1275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dirty="0"/>
              <a:t>Wie kann man sich von unrealistischen Idealen befreien ?</a:t>
            </a:r>
            <a:endParaRPr sz="3600" dirty="0"/>
          </a:p>
        </p:txBody>
      </p:sp>
      <p:sp>
        <p:nvSpPr>
          <p:cNvPr id="164" name="Google Shape;164;p21"/>
          <p:cNvSpPr/>
          <p:nvPr/>
        </p:nvSpPr>
        <p:spPr>
          <a:xfrm>
            <a:off x="5220461" y="1471012"/>
            <a:ext cx="1751077" cy="127563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de-DE" b="1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noFill/>
                <a:latin typeface="Calistoga"/>
              </a:rPr>
              <a:t>03</a:t>
            </a:r>
            <a:endParaRPr b="1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noFill/>
              <a:latin typeface="Calistoga"/>
            </a:endParaRPr>
          </a:p>
        </p:txBody>
      </p:sp>
    </p:spTree>
    <p:extLst>
      <p:ext uri="{BB962C8B-B14F-4D97-AF65-F5344CB8AC3E}">
        <p14:creationId xmlns:p14="http://schemas.microsoft.com/office/powerpoint/2010/main" val="128351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/>
          <p:nvPr/>
        </p:nvSpPr>
        <p:spPr>
          <a:xfrm>
            <a:off x="873725" y="1287415"/>
            <a:ext cx="1262400" cy="1262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55" name="Google Shape;155;p20"/>
          <p:cNvSpPr txBox="1">
            <a:spLocks noGrp="1"/>
          </p:cNvSpPr>
          <p:nvPr>
            <p:ph type="title"/>
          </p:nvPr>
        </p:nvSpPr>
        <p:spPr>
          <a:xfrm>
            <a:off x="988824" y="1579180"/>
            <a:ext cx="9764519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/>
              <a:t>Wie kann man sich von unrealistischen Idealen befreien ?</a:t>
            </a:r>
            <a:endParaRPr sz="28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056D7A0-BAB7-52AE-74E8-44CDE3320877}"/>
              </a:ext>
            </a:extLst>
          </p:cNvPr>
          <p:cNvSpPr txBox="1"/>
          <p:nvPr/>
        </p:nvSpPr>
        <p:spPr>
          <a:xfrm>
            <a:off x="1504925" y="2659673"/>
            <a:ext cx="9092707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Selbstakzeptanz</a:t>
            </a:r>
          </a:p>
          <a:p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Vielfalt schätzen</a:t>
            </a:r>
          </a:p>
          <a:p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Medienkompetenzen</a:t>
            </a:r>
          </a:p>
          <a:p>
            <a:endParaRPr lang="de-DE" sz="1900" b="1" dirty="0">
              <a:solidFill>
                <a:schemeClr val="tx1"/>
              </a:solidFill>
              <a:latin typeface="Antic Slab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900" b="1" dirty="0">
                <a:solidFill>
                  <a:schemeClr val="tx1"/>
                </a:solidFill>
                <a:latin typeface="Antic Slab" panose="020B0604020202020204" charset="0"/>
              </a:rPr>
              <a:t>Selbstliebe</a:t>
            </a:r>
          </a:p>
        </p:txBody>
      </p:sp>
    </p:spTree>
    <p:extLst>
      <p:ext uri="{BB962C8B-B14F-4D97-AF65-F5344CB8AC3E}">
        <p14:creationId xmlns:p14="http://schemas.microsoft.com/office/powerpoint/2010/main" val="39359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/>
          <p:nvPr/>
        </p:nvSpPr>
        <p:spPr>
          <a:xfrm>
            <a:off x="1649764" y="2667635"/>
            <a:ext cx="1691397" cy="169114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439976" y="3083180"/>
            <a:ext cx="11104200" cy="1275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800" dirty="0"/>
              <a:t>Aufgabe: Plakat gestalten</a:t>
            </a: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25555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/>
          <p:nvPr/>
        </p:nvSpPr>
        <p:spPr>
          <a:xfrm>
            <a:off x="1649764" y="2667635"/>
            <a:ext cx="1691397" cy="169114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577504" y="3118417"/>
            <a:ext cx="11036991" cy="146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800" dirty="0"/>
              <a:t>Das war’s auch schon,</a:t>
            </a:r>
            <a:r>
              <a:rPr lang="fr-FR" sz="4800" dirty="0"/>
              <a:t> </a:t>
            </a:r>
            <a:r>
              <a:rPr lang="de-DE" sz="4800" dirty="0"/>
              <a:t>danke</a:t>
            </a:r>
            <a:br>
              <a:rPr lang="de-DE" sz="4800" dirty="0"/>
            </a:br>
            <a:r>
              <a:rPr lang="de-DE" sz="4800" dirty="0"/>
              <a:t> </a:t>
            </a:r>
            <a:r>
              <a:rPr lang="de-DE" sz="4800"/>
              <a:t>für eure Aufmerksamkeit</a:t>
            </a:r>
            <a:r>
              <a:rPr lang="fr-FR" sz="4800" dirty="0"/>
              <a:t> &lt;3</a:t>
            </a:r>
            <a:br>
              <a:rPr lang="de-DE" sz="4800" dirty="0"/>
            </a:b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252673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03E20DC-63FC-8C8E-394B-F23978307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164" y="966176"/>
            <a:ext cx="1669720" cy="166972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B8FF869-15CB-A682-9103-75D957B8D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738" y="4010892"/>
            <a:ext cx="1961337" cy="135761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4EA53DD-5D70-6086-E715-30F1E0919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6426" y="825990"/>
            <a:ext cx="1809906" cy="180990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91BB92C-022A-D2CA-9E54-D29DC0E365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8054"/>
          <a:stretch/>
        </p:blipFill>
        <p:spPr>
          <a:xfrm>
            <a:off x="501139" y="527194"/>
            <a:ext cx="2668088" cy="248250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E822893-A42D-30A4-9719-DA7C525FBD1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968" t="4921" r="12594" b="34437"/>
          <a:stretch/>
        </p:blipFill>
        <p:spPr>
          <a:xfrm>
            <a:off x="2072109" y="4010892"/>
            <a:ext cx="1912257" cy="166971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26558F6-5482-7DA7-E8C0-D068E00DE4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0931" y="966176"/>
            <a:ext cx="1669720" cy="166972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3E26997-45DE-73C9-C7C3-3806CD99D6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3282" y="4010892"/>
            <a:ext cx="1669720" cy="166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6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7;p17">
            <a:extLst>
              <a:ext uri="{FF2B5EF4-FFF2-40B4-BE49-F238E27FC236}">
                <a16:creationId xmlns:a16="http://schemas.microsoft.com/office/drawing/2014/main" id="{8F39B66F-EA6E-CCAF-839C-FD99C95221DB}"/>
              </a:ext>
            </a:extLst>
          </p:cNvPr>
          <p:cNvSpPr/>
          <p:nvPr/>
        </p:nvSpPr>
        <p:spPr>
          <a:xfrm>
            <a:off x="0" y="122250"/>
            <a:ext cx="1324500" cy="13245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tic Slab"/>
              <a:ea typeface="Antic Slab"/>
              <a:cs typeface="Antic Slab"/>
              <a:sym typeface="Antic Slab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9239A16-5B7A-E024-D74A-F3041548A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047353-B496-F348-A762-AC75A0B05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Websites und Apps, auf denen man…</a:t>
            </a:r>
          </a:p>
          <a:p>
            <a:r>
              <a:rPr lang="de-DE" dirty="0"/>
              <a:t>Kommunizieren</a:t>
            </a:r>
          </a:p>
          <a:p>
            <a:r>
              <a:rPr lang="de-DE" dirty="0"/>
              <a:t>Sich austauschen</a:t>
            </a:r>
          </a:p>
          <a:p>
            <a:r>
              <a:rPr lang="de-DE" dirty="0"/>
              <a:t>Zeit vertreiben (Videos etc. anschauen)</a:t>
            </a:r>
          </a:p>
          <a:p>
            <a:r>
              <a:rPr lang="de-DE" dirty="0"/>
              <a:t>Sich Wissen aneignen kann.</a:t>
            </a:r>
          </a:p>
        </p:txBody>
      </p:sp>
    </p:spTree>
    <p:extLst>
      <p:ext uri="{BB962C8B-B14F-4D97-AF65-F5344CB8AC3E}">
        <p14:creationId xmlns:p14="http://schemas.microsoft.com/office/powerpoint/2010/main" val="3092703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E03805A-98A9-F705-F7FC-207722C95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897" y="719093"/>
            <a:ext cx="7718205" cy="541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0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041C5F-7350-1C40-7F59-ECF950E12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/>
              <a:t>TikTok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7A0CD81-2647-314A-1B99-A1E49280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947" y="1172799"/>
            <a:ext cx="4512401" cy="451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50597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1F1E9"/>
      </a:lt1>
      <a:dk2>
        <a:srgbClr val="000000"/>
      </a:dk2>
      <a:lt2>
        <a:srgbClr val="EEEEEE"/>
      </a:lt2>
      <a:accent1>
        <a:srgbClr val="FFD966"/>
      </a:accent1>
      <a:accent2>
        <a:srgbClr val="7B95A5"/>
      </a:accent2>
      <a:accent3>
        <a:srgbClr val="25566E"/>
      </a:accent3>
      <a:accent4>
        <a:srgbClr val="587C8E"/>
      </a:accent4>
      <a:accent5>
        <a:srgbClr val="DBA274"/>
      </a:accent5>
      <a:accent6>
        <a:srgbClr val="C26A59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</Words>
  <Application>Microsoft Office PowerPoint</Application>
  <PresentationFormat>Breitbild</PresentationFormat>
  <Paragraphs>192</Paragraphs>
  <Slides>57</Slides>
  <Notes>41</Notes>
  <HiddenSlides>0</HiddenSlides>
  <MMClips>3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57</vt:i4>
      </vt:variant>
    </vt:vector>
  </HeadingPairs>
  <TitlesOfParts>
    <vt:vector size="64" baseType="lpstr">
      <vt:lpstr>Abril Fatface</vt:lpstr>
      <vt:lpstr>Arial</vt:lpstr>
      <vt:lpstr>Calistoga</vt:lpstr>
      <vt:lpstr>Calibri</vt:lpstr>
      <vt:lpstr>Antic Slab</vt:lpstr>
      <vt:lpstr>Aldrich</vt:lpstr>
      <vt:lpstr>SlidesMania</vt:lpstr>
      <vt:lpstr>Willkommen</vt:lpstr>
      <vt:lpstr>PowerPoint-Präsentation</vt:lpstr>
      <vt:lpstr>Wer wir sind</vt:lpstr>
      <vt:lpstr>Themen</vt:lpstr>
      <vt:lpstr>PowerPoint-Präsentation</vt:lpstr>
      <vt:lpstr>PowerPoint-Präsentation</vt:lpstr>
      <vt:lpstr>Definition</vt:lpstr>
      <vt:lpstr>PowerPoint-Präsentation</vt:lpstr>
      <vt:lpstr>TikTok</vt:lpstr>
      <vt:lpstr>PowerPoint-Präsentation</vt:lpstr>
      <vt:lpstr>Tiktok-challenges</vt:lpstr>
      <vt:lpstr>PowerPoint-Präsentation</vt:lpstr>
      <vt:lpstr>Gefährliche Challenges?</vt:lpstr>
      <vt:lpstr>Paracetamol Challenge (Tabletten schlucken…)</vt:lpstr>
      <vt:lpstr>Trigger-warnung!!</vt:lpstr>
      <vt:lpstr>Instagram</vt:lpstr>
      <vt:lpstr>Personen melden</vt:lpstr>
      <vt:lpstr>PowerPoint-Präsentation</vt:lpstr>
      <vt:lpstr>Kommentare entfernen</vt:lpstr>
      <vt:lpstr>Snapchat</vt:lpstr>
      <vt:lpstr>Personen melden</vt:lpstr>
      <vt:lpstr>PowerPoint-Präsentation</vt:lpstr>
      <vt:lpstr>PowerPoint-Präsentation</vt:lpstr>
      <vt:lpstr>Online Freunde</vt:lpstr>
      <vt:lpstr>Wie schnell private Infos flöten gehen</vt:lpstr>
      <vt:lpstr>WhatsApp</vt:lpstr>
      <vt:lpstr>Vertrauenswürdig oder nicht?</vt:lpstr>
      <vt:lpstr>Kettenbriefe</vt:lpstr>
      <vt:lpstr>Woran erkennt man Kettenbriefe?</vt:lpstr>
      <vt:lpstr>Reaktion auf Kettenbriefe</vt:lpstr>
      <vt:lpstr>Answer Garden</vt:lpstr>
      <vt:lpstr>Zusammenfassung</vt:lpstr>
      <vt:lpstr>Cyber-Mobbing</vt:lpstr>
      <vt:lpstr>Definition</vt:lpstr>
      <vt:lpstr>Folgen</vt:lpstr>
      <vt:lpstr>Love Storm</vt:lpstr>
      <vt:lpstr>PowerPoint-Präsentation</vt:lpstr>
      <vt:lpstr>PowerPoint-Präsentation</vt:lpstr>
      <vt:lpstr>PowerPoint-Präsentation</vt:lpstr>
      <vt:lpstr>Methoden</vt:lpstr>
      <vt:lpstr>Meldestellen</vt:lpstr>
      <vt:lpstr>PowerPoint-Präsentation</vt:lpstr>
      <vt:lpstr>Schönheitsideale</vt:lpstr>
      <vt:lpstr>Aufgabe</vt:lpstr>
      <vt:lpstr>Was sind Schönheitsideale ?</vt:lpstr>
      <vt:lpstr>Der Einfluss von Medien auf Schönheitsideale</vt:lpstr>
      <vt:lpstr>Fällt euch was auf ?</vt:lpstr>
      <vt:lpstr>Warum denkt ihr, dass in den Medien immer alles so perfekt aussieht ?</vt:lpstr>
      <vt:lpstr>Der Druck, dem Menschen dadurch ausgesetzt sind</vt:lpstr>
      <vt:lpstr>Druck durch, in den Medien verbreitete, Schönheitsideale</vt:lpstr>
      <vt:lpstr>Video</vt:lpstr>
      <vt:lpstr>Aufgabe</vt:lpstr>
      <vt:lpstr>Einfluss der Medien auf Schönheitsideale</vt:lpstr>
      <vt:lpstr>Wie kann man sich von unrealistischen Idealen befreien ?</vt:lpstr>
      <vt:lpstr>Wie kann man sich von unrealistischen Idealen befreien ?</vt:lpstr>
      <vt:lpstr>Aufgabe: Plakat gestalten</vt:lpstr>
      <vt:lpstr>Das war’s auch schon, danke  für eure Aufmerksamkeit &lt;3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Schönheitsideale</dc:title>
  <dc:creator>Stephan Friedrich</dc:creator>
  <cp:lastModifiedBy>Nicole Girstl</cp:lastModifiedBy>
  <cp:revision>25</cp:revision>
  <dcterms:modified xsi:type="dcterms:W3CDTF">2025-04-07T16:03:29Z</dcterms:modified>
</cp:coreProperties>
</file>