
<file path=[Content_Types].xml><?xml version="1.0" encoding="utf-8"?>
<Types xmlns="http://schemas.openxmlformats.org/package/2006/content-types">
  <Default Extension="wmf" ContentType="image/x-wmf"/>
  <Default Extension="png" ContentType="image/png"/>
  <Default Extension="jpg" ContentType="image/jpeg"/>
  <Default Extension="jpeg" ContentType="image/jpeg"/>
  <Default Extension="xml" ContentType="application/xml"/>
  <Default Extension="rels" ContentType="application/vnd.openxmlformats-package.relationships+xml"/>
  <Default Extension="bin" ContentType="application/vnd.openxmlformats-officedocument.oleObject"/>
  <Override PartName="/ppt/notesSlides/notesSlide13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.xml" ContentType="application/vnd.openxmlformats-officedocument.presentationml.notesSlide+xml"/>
  <Override PartName="/ppt/slides/slide13.xml" ContentType="application/vnd.openxmlformats-officedocument.presentationml.slide+xml"/>
  <Override PartName="/ppt/slides/slide11.xml" ContentType="application/vnd.openxmlformats-officedocument.presentationml.slide+xml"/>
  <Override PartName="/ppt/notesSlides/notesSlide11.xml" ContentType="application/vnd.openxmlformats-officedocument.presentationml.notesSlide+xml"/>
  <Override PartName="/ppt/slides/slide10.xml" ContentType="application/vnd.openxmlformats-officedocument.presentationml.slide+xml"/>
  <Override PartName="/ppt/slides/slide7.xml" ContentType="application/vnd.openxmlformats-officedocument.presentationml.slide+xml"/>
  <Override PartName="/ppt/slides/slide6.xml" ContentType="application/vnd.openxmlformats-officedocument.presentationml.slide+xml"/>
  <Override PartName="/ppt/notesSlides/notesSlide15.xml" ContentType="application/vnd.openxmlformats-officedocument.presentationml.notesSlide+xml"/>
  <Override PartName="/ppt/slides/slide8.xml" ContentType="application/vnd.openxmlformats-officedocument.presentationml.slide+xml"/>
  <Override PartName="/ppt/slideLayouts/slideLayout9.xml" ContentType="application/vnd.openxmlformats-officedocument.presentationml.slideLayout+xml"/>
  <Override PartName="/ppt/slides/slide1.xml" ContentType="application/vnd.openxmlformats-officedocument.presentationml.slide+xml"/>
  <Override PartName="/ppt/notesSlides/notesSlide14.xml" ContentType="application/vnd.openxmlformats-officedocument.presentationml.notesSlide+xml"/>
  <Override PartName="/ppt/slideLayouts/slideLayout8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s/slide9.xml" ContentType="application/vnd.openxmlformats-officedocument.presentationml.slide+xml"/>
  <Override PartName="/ppt/slideLayouts/slideLayout2.xml" ContentType="application/vnd.openxmlformats-officedocument.presentationml.slideLayout+xml"/>
  <Override PartName="/ppt/slides/slide5.xml" ContentType="application/vnd.openxmlformats-officedocument.presentationml.slide+xml"/>
  <Override PartName="/ppt/slides/slide15.xml" ContentType="application/vnd.openxmlformats-officedocument.presentationml.slide+xml"/>
  <Override PartName="/ppt/slides/slide1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7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14.xml" ContentType="application/vnd.openxmlformats-officedocument.presentationml.slide+xml"/>
  <Override PartName="/ppt/slideMasters/slideMaster1.xml" ContentType="application/vnd.openxmlformats-officedocument.presentationml.slideMaster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slides/slide16.xml" ContentType="application/vnd.openxmlformats-officedocument.presentationml.slide+xml"/>
  <Override PartName="/ppt/slideLayouts/slideLayout1.xml" ContentType="application/vnd.openxmlformats-officedocument.presentationml.slideLayout+xml"/>
  <Override PartName="/ppt/slides/slide2.xml" ContentType="application/vnd.openxmlformats-officedocument.presentationml.slide+xml"/>
  <Override PartName="/ppt/viewProps.xml" ContentType="application/vnd.openxmlformats-officedocument.presentationml.viewProps+xml"/>
  <Override PartName="/ppt/slideLayouts/slideLayout6.xml" ContentType="application/vnd.openxmlformats-officedocument.presentationml.slideLayout+xml"/>
  <Override PartName="/ppt/presProps.xml" ContentType="application/vnd.openxmlformats-officedocument.presentationml.presProps+xml"/>
  <Override PartName="/ppt/notesSlides/notesSlide12.xml" ContentType="application/vnd.openxmlformats-officedocument.presentationml.notesSlide+xml"/>
  <Override PartName="/ppt/slideLayouts/slideLayout5.xml" ContentType="application/vnd.openxmlformats-officedocument.presentationml.slideLayout+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entation.xml" ContentType="application/vnd.openxmlformats-officedocument.presentationml.presentation.main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autoCompressPictures="0" saveSubsetFonts="1">
  <p:sldMasterIdLst>
    <p:sldMasterId id="2147483648" r:id="rId1"/>
  </p:sldMasterIdLst>
  <p:notesMasterIdLst>
    <p:notesMasterId r:id="rId20"/>
  </p:notes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</p:sldIdLst>
  <p:sldSz cx="12192000" cy="6858000"/>
  <p:notesSz cx="12192000" cy="6858000"/>
  <p:defaultTextStyle>
    <a:defPPr>
      <a:defRPr lang="de-DE"/>
    </a:defPPr>
    <a:lvl1pPr marL="0" algn="l" defTabSz="9144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 varScale="1">
        <p:scale>
          <a:sx n="94" d="100"/>
          <a:sy n="94" d="100"/>
        </p:scale>
        <p:origin x="1272" y="184"/>
      </p:cViewPr>
      <p:guideLst>
        <p:guide pos="3840"/>
        <p:guide pos="2160" orient="horz"/>
      </p:guideLst>
    </p:cSldViewPr>
  </p:slideViewPr>
  <p:gridSpacing cx="72008" cy="72008"/>
</p:viewPr>
</file>

<file path=ppt/_rels/presentation.xml.rels>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theme" Target="theme/theme2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Relationship Id="rId9" Type="http://schemas.openxmlformats.org/officeDocument/2006/relationships/slide" Target="slides/slide6.xml"/><Relationship Id="rId10" Type="http://schemas.openxmlformats.org/officeDocument/2006/relationships/slide" Target="slides/slide7.xml"/><Relationship Id="rId11" Type="http://schemas.openxmlformats.org/officeDocument/2006/relationships/slide" Target="slides/slide8.xml"/><Relationship Id="rId12" Type="http://schemas.openxmlformats.org/officeDocument/2006/relationships/slide" Target="slides/slide9.xml"/><Relationship Id="rId13" Type="http://schemas.openxmlformats.org/officeDocument/2006/relationships/slide" Target="slides/slide10.xml"/><Relationship Id="rId14" Type="http://schemas.openxmlformats.org/officeDocument/2006/relationships/slide" Target="slides/slide11.xml"/><Relationship Id="rId15" Type="http://schemas.openxmlformats.org/officeDocument/2006/relationships/slide" Target="slides/slide12.xml"/><Relationship Id="rId16" Type="http://schemas.openxmlformats.org/officeDocument/2006/relationships/slide" Target="slides/slide13.xml"/><Relationship Id="rId17" Type="http://schemas.openxmlformats.org/officeDocument/2006/relationships/slide" Target="slides/slide14.xml"/><Relationship Id="rId18" Type="http://schemas.openxmlformats.org/officeDocument/2006/relationships/slide" Target="slides/slide15.xml"/><Relationship Id="rId19" Type="http://schemas.openxmlformats.org/officeDocument/2006/relationships/slide" Target="slides/slide16.xml"/><Relationship Id="rId20" Type="http://schemas.openxmlformats.org/officeDocument/2006/relationships/notesMaster" Target="notesMasters/notesMaster1.xml"/><Relationship Id="rId21" Type="http://schemas.openxmlformats.org/officeDocument/2006/relationships/presProps" Target="presProps.xml" /><Relationship Id="rId22" Type="http://schemas.openxmlformats.org/officeDocument/2006/relationships/tableStyles" Target="tableStyles.xml" /><Relationship Id="rId23" Type="http://schemas.openxmlformats.org/officeDocument/2006/relationships/viewProps" Target="viewProps.xml" /></Relationships>
</file>

<file path=ppt/notesMasters/_rels/notes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 name=""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 bwMode="auto"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/>
            </a:lvl1pPr>
          </a:lstStyle>
          <a:p>
            <a:pPr>
              <a:defRPr/>
            </a:pP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2"/>
          </p:nvPr>
        </p:nvSpPr>
        <p:spPr bwMode="auto"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/>
            </a:lvl1pPr>
          </a:lstStyle>
          <a:p>
            <a:pPr>
              <a:defRPr/>
            </a:pPr>
            <a:endParaRPr/>
          </a:p>
        </p:txBody>
      </p:sp>
      <p:sp>
        <p:nvSpPr>
          <p:cNvPr id="4" name="Date Placeholder 2"/>
          <p:cNvSpPr>
            <a:spLocks noGrp="1"/>
          </p:cNvSpPr>
          <p:nvPr>
            <p:ph type="dt" idx="3"/>
          </p:nvPr>
        </p:nvSpPr>
        <p:spPr bwMode="auto"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/>
            </a:lvl1pPr>
          </a:lstStyle>
          <a:p>
            <a:pPr>
              <a:defRPr/>
            </a:pPr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1"/>
          </p:nvPr>
        </p:nvSpPr>
        <p:spPr bwMode="auto"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>
              <a:defRPr/>
            </a:pPr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 bwMode="auto"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 bwMode="auto"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>
      <a:defRPr sz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 ?>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 ?>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 ?>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 ?>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 ?>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 ?>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 ?>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 ?>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 ?>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 ?>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 ?>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 ?>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 ?>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 ?>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 ?>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 ?>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ChangeAspect="1" noGrp="1" noRot="1"/>
          </p:cNvSpPr>
          <p:nvPr>
            <p:ph type="sldImg"/>
          </p:nvPr>
        </p:nvSpPr>
        <p:spPr bwMode="auto">
          <a:xfrm>
            <a:off x="4038600" y="857250"/>
            <a:ext cx="4114800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de-DE"/>
              <a:t>https://</a:t>
            </a:r>
            <a:r>
              <a:rPr lang="de-DE"/>
              <a:t>create.kahoot.it</a:t>
            </a:r>
            <a:r>
              <a:rPr lang="de-DE"/>
              <a:t>/</a:t>
            </a:r>
            <a:r>
              <a:rPr lang="de-DE"/>
              <a:t>share</a:t>
            </a:r>
            <a:r>
              <a:rPr lang="de-DE"/>
              <a:t>/</a:t>
            </a:r>
            <a:r>
              <a:rPr lang="de-DE"/>
              <a:t>pomelo</a:t>
            </a:r>
            <a:r>
              <a:rPr lang="de-DE"/>
              <a:t>-helm/e4fe5139-c25b-4253-a87e-9ea4a960b4ce</a:t>
            </a:r>
            <a:endParaRPr/>
          </a:p>
          <a:p>
            <a:pPr>
              <a:defRPr/>
            </a:pPr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</p:spTree>
  </p:cSld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ChangeAspect="1" noGrp="1" noRot="1"/>
          </p:cNvSpPr>
          <p:nvPr>
            <p:ph type="sldImg"/>
          </p:nvPr>
        </p:nvSpPr>
        <p:spPr bwMode="auto">
          <a:xfrm>
            <a:off x="4038600" y="857250"/>
            <a:ext cx="4114800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https://</a:t>
            </a:r>
            <a:r>
              <a:rPr lang="de-DE"/>
              <a:t>create.kahoot.it</a:t>
            </a:r>
            <a:r>
              <a:rPr lang="de-DE"/>
              <a:t>/</a:t>
            </a:r>
            <a:r>
              <a:rPr lang="de-DE"/>
              <a:t>share</a:t>
            </a:r>
            <a:r>
              <a:rPr lang="de-DE"/>
              <a:t>/</a:t>
            </a:r>
            <a:r>
              <a:rPr lang="de-DE"/>
              <a:t>pomelo</a:t>
            </a:r>
            <a:r>
              <a:rPr lang="de-DE"/>
              <a:t>-helm/e4fe5139-c25b-4253-a87e-9ea4a960b4ce</a:t>
            </a:r>
            <a:endParaRPr/>
          </a:p>
          <a:p>
            <a:pPr>
              <a:defRPr/>
            </a:pPr>
            <a:endParaRPr lang="de-DE"/>
          </a:p>
          <a:p>
            <a:pPr>
              <a:defRPr/>
            </a:pPr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</p:spTree>
  </p:cSld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ChangeAspect="1" noGrp="1" noRot="1"/>
          </p:cNvSpPr>
          <p:nvPr>
            <p:ph type="sldImg"/>
          </p:nvPr>
        </p:nvSpPr>
        <p:spPr bwMode="auto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Was man </a:t>
            </a:r>
            <a:r>
              <a:rPr/>
              <a:t>erkennen</a:t>
            </a:r>
            <a:r>
              <a:rPr/>
              <a:t> </a:t>
            </a:r>
            <a:r>
              <a:rPr/>
              <a:t>sollte</a:t>
            </a:r>
            <a:r>
              <a:rPr/>
              <a:t>:</a:t>
            </a:r>
            <a:r>
              <a:rPr lang="de-DE"/>
              <a:t> </a:t>
            </a:r>
            <a:endParaRPr/>
          </a:p>
          <a:p>
            <a:pPr>
              <a:defRPr/>
            </a:pPr>
            <a:r>
              <a:rPr/>
              <a:t>Die Kinder </a:t>
            </a:r>
            <a:r>
              <a:rPr/>
              <a:t>aus</a:t>
            </a:r>
            <a:r>
              <a:rPr/>
              <a:t> Gruppe A (</a:t>
            </a:r>
            <a:r>
              <a:rPr/>
              <a:t>abgelenkt</a:t>
            </a:r>
            <a:r>
              <a:rPr/>
              <a:t>) </a:t>
            </a:r>
            <a:r>
              <a:rPr/>
              <a:t>sind</a:t>
            </a:r>
            <a:r>
              <a:rPr/>
              <a:t> </a:t>
            </a:r>
            <a:r>
              <a:rPr/>
              <a:t>seltener</a:t>
            </a:r>
            <a:r>
              <a:rPr/>
              <a:t> </a:t>
            </a:r>
            <a:r>
              <a:rPr/>
              <a:t>unter</a:t>
            </a:r>
            <a:r>
              <a:rPr/>
              <a:t> den TOP 10 </a:t>
            </a:r>
            <a:r>
              <a:rPr/>
              <a:t>als</a:t>
            </a:r>
            <a:r>
              <a:rPr/>
              <a:t> die Kinder </a:t>
            </a:r>
            <a:r>
              <a:rPr/>
              <a:t>aus</a:t>
            </a:r>
            <a:r>
              <a:rPr/>
              <a:t> Gruppe B</a:t>
            </a:r>
            <a:r>
              <a:rPr lang="de-DE"/>
              <a:t> </a:t>
            </a:r>
            <a:endParaRPr/>
          </a:p>
          <a:p>
            <a:pPr>
              <a:defRPr/>
            </a:pPr>
            <a:endParaRPr/>
          </a:p>
          <a:p>
            <a:pPr>
              <a:defRPr/>
            </a:pPr>
            <a:r>
              <a:rPr/>
              <a:t>Im</a:t>
            </a:r>
            <a:r>
              <a:rPr/>
              <a:t> UG </a:t>
            </a:r>
            <a:r>
              <a:rPr/>
              <a:t>mit</a:t>
            </a:r>
            <a:r>
              <a:rPr/>
              <a:t> der Klasse </a:t>
            </a:r>
            <a:r>
              <a:rPr/>
              <a:t>erarbeiten</a:t>
            </a:r>
            <a:r>
              <a:rPr/>
              <a:t> </a:t>
            </a:r>
            <a:r>
              <a:rPr/>
              <a:t>woher</a:t>
            </a:r>
            <a:r>
              <a:rPr/>
              <a:t> der </a:t>
            </a:r>
            <a:r>
              <a:rPr/>
              <a:t>Unterschied</a:t>
            </a:r>
            <a:r>
              <a:rPr/>
              <a:t> </a:t>
            </a:r>
            <a:r>
              <a:rPr/>
              <a:t>zwischen</a:t>
            </a:r>
            <a:r>
              <a:rPr/>
              <a:t> den </a:t>
            </a:r>
            <a:r>
              <a:rPr/>
              <a:t>beiden</a:t>
            </a:r>
            <a:r>
              <a:rPr/>
              <a:t> Gruppen </a:t>
            </a:r>
            <a:r>
              <a:rPr/>
              <a:t>kommt</a:t>
            </a:r>
            <a:r>
              <a:rPr/>
              <a:t>. </a:t>
            </a:r>
            <a:r>
              <a:rPr lang="de-DE"/>
              <a:t>Die Gruppe A fragen, welchen Teil des Vortrags sie mitbekommen haben. </a:t>
            </a: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</p:spTree>
  </p:cSld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ChangeAspect="1" noGrp="1" noRot="1"/>
          </p:cNvSpPr>
          <p:nvPr>
            <p:ph type="sldImg"/>
          </p:nvPr>
        </p:nvSpPr>
        <p:spPr bwMode="auto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Wiederholen der Strategien und gemeinsames Überlegen, wie sie auch in Situationen mit dem iPad helfen können. </a:t>
            </a:r>
            <a:endParaRPr/>
          </a:p>
          <a:p>
            <a:pPr>
              <a:defRPr/>
            </a:pPr>
            <a:endParaRPr lang="de-DE"/>
          </a:p>
          <a:p>
            <a:pPr>
              <a:defRPr/>
            </a:pPr>
            <a:r>
              <a:rPr/>
              <a:t>Skill 5: </a:t>
            </a:r>
            <a:endParaRPr/>
          </a:p>
          <a:p>
            <a:pPr>
              <a:defRPr/>
            </a:pPr>
            <a:r>
              <a:rPr lang="de-DE" sz="1200" b="0" i="0" u="none" strike="noStrike" cap="none" spc="0">
                <a:solidFill>
                  <a:schemeClr val="tx1"/>
                </a:solidFill>
                <a:latin typeface="Arial"/>
                <a:ea typeface="Arial"/>
                <a:cs typeface="Arial"/>
              </a:rPr>
              <a:t>Glaskabine: </a:t>
            </a:r>
            <a:r>
              <a:rPr sz="1000" b="0" i="0" u="none">
                <a:solidFill>
                  <a:srgbClr val="000000"/>
                </a:solidFill>
                <a:latin typeface="Arial"/>
                <a:ea typeface="Arial"/>
                <a:cs typeface="Arial"/>
              </a:rPr>
              <a:t>Störende</a:t>
            </a:r>
            <a:r>
              <a:rPr sz="1000" b="0" i="0" u="none">
                <a:solidFill>
                  <a:srgbClr val="000000"/>
                </a:solidFill>
                <a:latin typeface="Arial"/>
                <a:ea typeface="Arial"/>
                <a:cs typeface="Arial"/>
              </a:rPr>
              <a:t> </a:t>
            </a:r>
            <a:r>
              <a:rPr sz="1000" b="0" i="0" u="none">
                <a:solidFill>
                  <a:srgbClr val="000000"/>
                </a:solidFill>
                <a:latin typeface="Arial"/>
                <a:ea typeface="Arial"/>
                <a:cs typeface="Arial"/>
              </a:rPr>
              <a:t>Mitschüler</a:t>
            </a:r>
            <a:r>
              <a:rPr sz="1000" b="0" i="0" u="none">
                <a:solidFill>
                  <a:srgbClr val="000000"/>
                </a:solidFill>
                <a:latin typeface="Arial"/>
                <a:ea typeface="Arial"/>
                <a:cs typeface="Arial"/>
              </a:rPr>
              <a:t>*</a:t>
            </a:r>
            <a:r>
              <a:rPr sz="1000" b="0" i="0" u="none">
                <a:solidFill>
                  <a:srgbClr val="000000"/>
                </a:solidFill>
                <a:latin typeface="Arial"/>
                <a:ea typeface="Arial"/>
                <a:cs typeface="Arial"/>
              </a:rPr>
              <a:t>innen</a:t>
            </a:r>
            <a:r>
              <a:rPr sz="1000" b="0" i="0" u="none">
                <a:solidFill>
                  <a:srgbClr val="000000"/>
                </a:solidFill>
                <a:latin typeface="Arial"/>
                <a:ea typeface="Arial"/>
                <a:cs typeface="Arial"/>
              </a:rPr>
              <a:t> </a:t>
            </a:r>
            <a:r>
              <a:rPr sz="1000" b="0" i="0" u="none">
                <a:solidFill>
                  <a:srgbClr val="000000"/>
                </a:solidFill>
                <a:latin typeface="Arial"/>
                <a:ea typeface="Arial"/>
                <a:cs typeface="Arial"/>
              </a:rPr>
              <a:t>versuche</a:t>
            </a:r>
            <a:r>
              <a:rPr sz="1000" b="0" i="0" u="none">
                <a:solidFill>
                  <a:srgbClr val="000000"/>
                </a:solidFill>
                <a:latin typeface="Arial"/>
                <a:ea typeface="Arial"/>
                <a:cs typeface="Arial"/>
              </a:rPr>
              <a:t> ich </a:t>
            </a:r>
            <a:r>
              <a:rPr sz="1000" b="0" i="0" u="none">
                <a:solidFill>
                  <a:srgbClr val="000000"/>
                </a:solidFill>
                <a:latin typeface="Arial"/>
                <a:ea typeface="Arial"/>
                <a:cs typeface="Arial"/>
              </a:rPr>
              <a:t>nicht</a:t>
            </a:r>
            <a:r>
              <a:rPr sz="1000" b="0" i="0" u="none">
                <a:solidFill>
                  <a:srgbClr val="000000"/>
                </a:solidFill>
                <a:latin typeface="Arial"/>
                <a:ea typeface="Arial"/>
                <a:cs typeface="Arial"/>
              </a:rPr>
              <a:t> </a:t>
            </a:r>
            <a:r>
              <a:rPr sz="1000" b="0" i="0" u="none">
                <a:solidFill>
                  <a:srgbClr val="000000"/>
                </a:solidFill>
                <a:latin typeface="Arial"/>
                <a:ea typeface="Arial"/>
                <a:cs typeface="Arial"/>
              </a:rPr>
              <a:t>zu</a:t>
            </a:r>
            <a:r>
              <a:rPr sz="1000" b="0" i="0" u="none">
                <a:solidFill>
                  <a:srgbClr val="000000"/>
                </a:solidFill>
                <a:latin typeface="Arial"/>
                <a:ea typeface="Arial"/>
                <a:cs typeface="Arial"/>
              </a:rPr>
              <a:t> </a:t>
            </a:r>
            <a:r>
              <a:rPr sz="1000" b="0" i="0" u="none">
                <a:solidFill>
                  <a:srgbClr val="000000"/>
                </a:solidFill>
                <a:latin typeface="Arial"/>
                <a:ea typeface="Arial"/>
                <a:cs typeface="Arial"/>
              </a:rPr>
              <a:t>beachten</a:t>
            </a:r>
            <a:r>
              <a:rPr sz="1000" b="0" i="0" u="none">
                <a:solidFill>
                  <a:srgbClr val="000000"/>
                </a:solidFill>
                <a:latin typeface="Arial"/>
                <a:ea typeface="Arial"/>
                <a:cs typeface="Arial"/>
              </a:rPr>
              <a:t>.</a:t>
            </a:r>
            <a:endParaRPr sz="1200"/>
          </a:p>
          <a:p>
            <a:pPr>
              <a:defRPr/>
            </a:pPr>
            <a:r>
              <a:rPr lang="de-DE" sz="1200" b="0" i="0" u="none" strike="noStrike" cap="none" spc="0">
                <a:solidFill>
                  <a:schemeClr val="tx1"/>
                </a:solidFill>
                <a:latin typeface="Arial"/>
                <a:ea typeface="Arial"/>
                <a:cs typeface="Arial"/>
              </a:rPr>
              <a:t>Richtmikrophon: </a:t>
            </a:r>
            <a:r>
              <a:rPr sz="1000" b="0" i="0" u="none">
                <a:solidFill>
                  <a:srgbClr val="000000"/>
                </a:solidFill>
                <a:latin typeface="Arial"/>
                <a:ea typeface="Arial"/>
                <a:cs typeface="Arial"/>
              </a:rPr>
              <a:t>Ich </a:t>
            </a:r>
            <a:r>
              <a:rPr sz="1000" b="0" i="0" u="none">
                <a:solidFill>
                  <a:srgbClr val="000000"/>
                </a:solidFill>
                <a:latin typeface="Arial"/>
                <a:ea typeface="Arial"/>
                <a:cs typeface="Arial"/>
              </a:rPr>
              <a:t>schaue</a:t>
            </a:r>
            <a:r>
              <a:rPr sz="1000" b="0" i="0" u="none">
                <a:solidFill>
                  <a:srgbClr val="000000"/>
                </a:solidFill>
                <a:latin typeface="Arial"/>
                <a:ea typeface="Arial"/>
                <a:cs typeface="Arial"/>
              </a:rPr>
              <a:t> die </a:t>
            </a:r>
            <a:r>
              <a:rPr sz="1000" b="0" i="0" u="none">
                <a:solidFill>
                  <a:srgbClr val="000000"/>
                </a:solidFill>
                <a:latin typeface="Arial"/>
                <a:ea typeface="Arial"/>
                <a:cs typeface="Arial"/>
              </a:rPr>
              <a:t>Lehrkraft</a:t>
            </a:r>
            <a:r>
              <a:rPr sz="1000" b="0" i="0" u="none">
                <a:solidFill>
                  <a:srgbClr val="000000"/>
                </a:solidFill>
                <a:latin typeface="Arial"/>
                <a:ea typeface="Arial"/>
                <a:cs typeface="Arial"/>
              </a:rPr>
              <a:t> </a:t>
            </a:r>
            <a:r>
              <a:rPr sz="1000" b="0" i="0" u="none">
                <a:solidFill>
                  <a:srgbClr val="000000"/>
                </a:solidFill>
                <a:latin typeface="Arial"/>
                <a:ea typeface="Arial"/>
                <a:cs typeface="Arial"/>
              </a:rPr>
              <a:t>aufmerksam</a:t>
            </a:r>
            <a:r>
              <a:rPr sz="1000" b="0" i="0" u="none">
                <a:solidFill>
                  <a:srgbClr val="000000"/>
                </a:solidFill>
                <a:latin typeface="Arial"/>
                <a:ea typeface="Arial"/>
                <a:cs typeface="Arial"/>
              </a:rPr>
              <a:t> an, </a:t>
            </a:r>
            <a:r>
              <a:rPr sz="1000" b="0" i="0" u="none">
                <a:solidFill>
                  <a:srgbClr val="000000"/>
                </a:solidFill>
                <a:latin typeface="Arial"/>
                <a:ea typeface="Arial"/>
                <a:cs typeface="Arial"/>
              </a:rPr>
              <a:t>wenn</a:t>
            </a:r>
            <a:r>
              <a:rPr sz="1000" b="0" i="0" u="none">
                <a:solidFill>
                  <a:srgbClr val="000000"/>
                </a:solidFill>
                <a:latin typeface="Arial"/>
                <a:ea typeface="Arial"/>
                <a:cs typeface="Arial"/>
              </a:rPr>
              <a:t> </a:t>
            </a:r>
            <a:r>
              <a:rPr sz="1000" b="0" i="0" u="none">
                <a:solidFill>
                  <a:srgbClr val="000000"/>
                </a:solidFill>
                <a:latin typeface="Arial"/>
                <a:ea typeface="Arial"/>
                <a:cs typeface="Arial"/>
              </a:rPr>
              <a:t>sie</a:t>
            </a:r>
            <a:r>
              <a:rPr sz="1000" b="0" i="0" u="none">
                <a:solidFill>
                  <a:srgbClr val="000000"/>
                </a:solidFill>
                <a:latin typeface="Arial"/>
                <a:ea typeface="Arial"/>
                <a:cs typeface="Arial"/>
              </a:rPr>
              <a:t> </a:t>
            </a:r>
            <a:r>
              <a:rPr sz="1000" b="0" i="0" u="none">
                <a:solidFill>
                  <a:srgbClr val="000000"/>
                </a:solidFill>
                <a:latin typeface="Arial"/>
                <a:ea typeface="Arial"/>
                <a:cs typeface="Arial"/>
              </a:rPr>
              <a:t>spricht</a:t>
            </a:r>
            <a:r>
              <a:rPr sz="1000" b="0" i="0" u="none">
                <a:solidFill>
                  <a:srgbClr val="000000"/>
                </a:solidFill>
                <a:latin typeface="Arial"/>
                <a:ea typeface="Arial"/>
                <a:cs typeface="Arial"/>
              </a:rPr>
              <a:t>, und „</a:t>
            </a:r>
            <a:r>
              <a:rPr sz="1000" b="0" i="0" u="none">
                <a:solidFill>
                  <a:srgbClr val="000000"/>
                </a:solidFill>
                <a:latin typeface="Arial"/>
                <a:ea typeface="Arial"/>
                <a:cs typeface="Arial"/>
              </a:rPr>
              <a:t>stelle</a:t>
            </a:r>
            <a:r>
              <a:rPr sz="1000" b="0" i="0" u="none">
                <a:solidFill>
                  <a:srgbClr val="000000"/>
                </a:solidFill>
                <a:latin typeface="Arial"/>
                <a:ea typeface="Arial"/>
                <a:cs typeface="Arial"/>
              </a:rPr>
              <a:t> </a:t>
            </a:r>
            <a:r>
              <a:rPr sz="1000" b="0" i="0" u="none">
                <a:solidFill>
                  <a:srgbClr val="000000"/>
                </a:solidFill>
                <a:latin typeface="Arial"/>
                <a:ea typeface="Arial"/>
                <a:cs typeface="Arial"/>
              </a:rPr>
              <a:t>meine</a:t>
            </a:r>
            <a:r>
              <a:rPr sz="1000" b="0" i="0" u="none">
                <a:solidFill>
                  <a:srgbClr val="000000"/>
                </a:solidFill>
                <a:latin typeface="Arial"/>
                <a:ea typeface="Arial"/>
                <a:cs typeface="Arial"/>
              </a:rPr>
              <a:t> </a:t>
            </a:r>
            <a:r>
              <a:rPr sz="1000" b="0" i="0" u="none">
                <a:solidFill>
                  <a:srgbClr val="000000"/>
                </a:solidFill>
                <a:latin typeface="Arial"/>
                <a:ea typeface="Arial"/>
                <a:cs typeface="Arial"/>
              </a:rPr>
              <a:t>Ohren</a:t>
            </a:r>
            <a:r>
              <a:rPr sz="1000" b="0" i="0" u="none">
                <a:solidFill>
                  <a:srgbClr val="000000"/>
                </a:solidFill>
                <a:latin typeface="Arial"/>
                <a:ea typeface="Arial"/>
                <a:cs typeface="Arial"/>
              </a:rPr>
              <a:t> auf </a:t>
            </a:r>
            <a:r>
              <a:rPr sz="1000" b="0" i="0" u="none">
                <a:solidFill>
                  <a:srgbClr val="000000"/>
                </a:solidFill>
                <a:latin typeface="Arial"/>
                <a:ea typeface="Arial"/>
                <a:cs typeface="Arial"/>
              </a:rPr>
              <a:t>sie</a:t>
            </a:r>
            <a:r>
              <a:rPr sz="1000" b="0" i="0" u="none">
                <a:solidFill>
                  <a:srgbClr val="000000"/>
                </a:solidFill>
                <a:latin typeface="Arial"/>
                <a:ea typeface="Arial"/>
                <a:cs typeface="Arial"/>
              </a:rPr>
              <a:t> </a:t>
            </a:r>
            <a:r>
              <a:rPr sz="1000" b="0" i="0" u="none">
                <a:solidFill>
                  <a:srgbClr val="000000"/>
                </a:solidFill>
                <a:latin typeface="Arial"/>
                <a:ea typeface="Arial"/>
                <a:cs typeface="Arial"/>
              </a:rPr>
              <a:t>ein</a:t>
            </a:r>
            <a:r>
              <a:rPr sz="1000" b="0" i="0" u="none">
                <a:solidFill>
                  <a:srgbClr val="000000"/>
                </a:solidFill>
                <a:latin typeface="Arial"/>
                <a:ea typeface="Arial"/>
                <a:cs typeface="Arial"/>
              </a:rPr>
              <a:t>“.</a:t>
            </a:r>
            <a:endParaRPr sz="1200"/>
          </a:p>
          <a:p>
            <a:pPr>
              <a:defRPr/>
            </a:pPr>
            <a:r>
              <a:rPr lang="de-DE" sz="1200" b="0" i="0" u="none" strike="noStrike" cap="none" spc="0">
                <a:solidFill>
                  <a:schemeClr val="tx1"/>
                </a:solidFill>
                <a:latin typeface="Arial"/>
                <a:ea typeface="Arial"/>
                <a:cs typeface="Arial"/>
              </a:rPr>
              <a:t>Melden: </a:t>
            </a:r>
            <a:r>
              <a:rPr sz="1000" b="0" i="0" u="none">
                <a:solidFill>
                  <a:srgbClr val="000000"/>
                </a:solidFill>
                <a:latin typeface="Arial"/>
                <a:ea typeface="Arial"/>
                <a:cs typeface="Arial"/>
              </a:rPr>
              <a:t>Ich </a:t>
            </a:r>
            <a:r>
              <a:rPr sz="1000" b="0" i="0" u="none">
                <a:solidFill>
                  <a:srgbClr val="000000"/>
                </a:solidFill>
                <a:latin typeface="Arial"/>
                <a:ea typeface="Arial"/>
                <a:cs typeface="Arial"/>
              </a:rPr>
              <a:t>melde</a:t>
            </a:r>
            <a:r>
              <a:rPr sz="1000" b="0" i="0" u="none">
                <a:solidFill>
                  <a:srgbClr val="000000"/>
                </a:solidFill>
                <a:latin typeface="Arial"/>
                <a:ea typeface="Arial"/>
                <a:cs typeface="Arial"/>
              </a:rPr>
              <a:t> </a:t>
            </a:r>
            <a:r>
              <a:rPr sz="1000" b="0" i="0" u="none">
                <a:solidFill>
                  <a:srgbClr val="000000"/>
                </a:solidFill>
                <a:latin typeface="Arial"/>
                <a:ea typeface="Arial"/>
                <a:cs typeface="Arial"/>
              </a:rPr>
              <a:t>mich</a:t>
            </a:r>
            <a:r>
              <a:rPr sz="1000" b="0" i="0" u="none">
                <a:solidFill>
                  <a:srgbClr val="000000"/>
                </a:solidFill>
                <a:latin typeface="Arial"/>
                <a:ea typeface="Arial"/>
                <a:cs typeface="Arial"/>
              </a:rPr>
              <a:t> oft und </a:t>
            </a:r>
            <a:r>
              <a:rPr sz="1000" b="0" i="0" u="none">
                <a:solidFill>
                  <a:srgbClr val="000000"/>
                </a:solidFill>
                <a:latin typeface="Arial"/>
                <a:ea typeface="Arial"/>
                <a:cs typeface="Arial"/>
              </a:rPr>
              <a:t>versuche</a:t>
            </a:r>
            <a:r>
              <a:rPr sz="1000" b="0" i="0" u="none">
                <a:solidFill>
                  <a:srgbClr val="000000"/>
                </a:solidFill>
                <a:latin typeface="Arial"/>
                <a:ea typeface="Arial"/>
                <a:cs typeface="Arial"/>
              </a:rPr>
              <a:t>, </a:t>
            </a:r>
            <a:r>
              <a:rPr sz="1000" b="0" i="0" u="none">
                <a:solidFill>
                  <a:srgbClr val="000000"/>
                </a:solidFill>
                <a:latin typeface="Arial"/>
                <a:ea typeface="Arial"/>
                <a:cs typeface="Arial"/>
              </a:rPr>
              <a:t>jede</a:t>
            </a:r>
            <a:r>
              <a:rPr sz="1000" b="0" i="0" u="none">
                <a:solidFill>
                  <a:srgbClr val="000000"/>
                </a:solidFill>
                <a:latin typeface="Arial"/>
                <a:ea typeface="Arial"/>
                <a:cs typeface="Arial"/>
              </a:rPr>
              <a:t> </a:t>
            </a:r>
            <a:r>
              <a:rPr sz="1000" b="0" i="0" u="none">
                <a:solidFill>
                  <a:srgbClr val="000000"/>
                </a:solidFill>
                <a:latin typeface="Arial"/>
                <a:ea typeface="Arial"/>
                <a:cs typeface="Arial"/>
              </a:rPr>
              <a:t>Stunde</a:t>
            </a:r>
            <a:r>
              <a:rPr sz="1000" b="0" i="0" u="none">
                <a:solidFill>
                  <a:srgbClr val="000000"/>
                </a:solidFill>
                <a:latin typeface="Arial"/>
                <a:ea typeface="Arial"/>
                <a:cs typeface="Arial"/>
              </a:rPr>
              <a:t> </a:t>
            </a:r>
            <a:r>
              <a:rPr sz="1000" b="0" i="0" u="none">
                <a:solidFill>
                  <a:srgbClr val="000000"/>
                </a:solidFill>
                <a:latin typeface="Arial"/>
                <a:ea typeface="Arial"/>
                <a:cs typeface="Arial"/>
              </a:rPr>
              <a:t>dranzukommen</a:t>
            </a:r>
            <a:r>
              <a:rPr sz="1000" b="0" i="0" u="none">
                <a:solidFill>
                  <a:srgbClr val="000000"/>
                </a:solidFill>
                <a:latin typeface="Arial"/>
                <a:ea typeface="Arial"/>
                <a:cs typeface="Arial"/>
              </a:rPr>
              <a:t> – </a:t>
            </a:r>
            <a:r>
              <a:rPr sz="1000" b="0" i="0" u="none">
                <a:solidFill>
                  <a:srgbClr val="000000"/>
                </a:solidFill>
                <a:latin typeface="Arial"/>
                <a:ea typeface="Arial"/>
                <a:cs typeface="Arial"/>
              </a:rPr>
              <a:t>besonders</a:t>
            </a:r>
            <a:r>
              <a:rPr sz="1000" b="0" i="0" u="none">
                <a:solidFill>
                  <a:srgbClr val="000000"/>
                </a:solidFill>
                <a:latin typeface="Arial"/>
                <a:ea typeface="Arial"/>
                <a:cs typeface="Arial"/>
              </a:rPr>
              <a:t> in den </a:t>
            </a:r>
            <a:r>
              <a:rPr sz="1000" b="0" i="0" u="none">
                <a:solidFill>
                  <a:srgbClr val="000000"/>
                </a:solidFill>
                <a:latin typeface="Arial"/>
                <a:ea typeface="Arial"/>
                <a:cs typeface="Arial"/>
              </a:rPr>
              <a:t>Fächern</a:t>
            </a:r>
            <a:r>
              <a:rPr sz="1000" b="0" i="0" u="none">
                <a:solidFill>
                  <a:srgbClr val="000000"/>
                </a:solidFill>
                <a:latin typeface="Arial"/>
                <a:ea typeface="Arial"/>
                <a:cs typeface="Arial"/>
              </a:rPr>
              <a:t>, wo ich </a:t>
            </a:r>
            <a:r>
              <a:rPr sz="1000" b="0" i="0" u="none">
                <a:solidFill>
                  <a:srgbClr val="000000"/>
                </a:solidFill>
                <a:latin typeface="Arial"/>
                <a:ea typeface="Arial"/>
                <a:cs typeface="Arial"/>
              </a:rPr>
              <a:t>mich</a:t>
            </a:r>
            <a:r>
              <a:rPr sz="1000" b="0" i="0" u="none">
                <a:solidFill>
                  <a:srgbClr val="000000"/>
                </a:solidFill>
                <a:latin typeface="Arial"/>
                <a:ea typeface="Arial"/>
                <a:cs typeface="Arial"/>
              </a:rPr>
              <a:t> </a:t>
            </a:r>
            <a:r>
              <a:rPr sz="1000" b="0" i="0" u="none">
                <a:solidFill>
                  <a:srgbClr val="000000"/>
                </a:solidFill>
                <a:latin typeface="Arial"/>
                <a:ea typeface="Arial"/>
                <a:cs typeface="Arial"/>
              </a:rPr>
              <a:t>verbessern</a:t>
            </a:r>
            <a:r>
              <a:rPr sz="1000" b="0" i="0" u="none">
                <a:solidFill>
                  <a:srgbClr val="000000"/>
                </a:solidFill>
                <a:latin typeface="Arial"/>
                <a:ea typeface="Arial"/>
                <a:cs typeface="Arial"/>
              </a:rPr>
              <a:t> </a:t>
            </a:r>
            <a:r>
              <a:rPr sz="1000" b="0" i="0" u="none">
                <a:solidFill>
                  <a:srgbClr val="000000"/>
                </a:solidFill>
                <a:latin typeface="Arial"/>
                <a:ea typeface="Arial"/>
                <a:cs typeface="Arial"/>
              </a:rPr>
              <a:t>möchte</a:t>
            </a:r>
            <a:r>
              <a:rPr sz="1000" b="0" i="0" u="none">
                <a:solidFill>
                  <a:srgbClr val="000000"/>
                </a:solidFill>
                <a:latin typeface="Arial"/>
                <a:ea typeface="Arial"/>
                <a:cs typeface="Arial"/>
              </a:rPr>
              <a:t>.</a:t>
            </a:r>
            <a:endParaRPr sz="1200"/>
          </a:p>
          <a:p>
            <a:pPr>
              <a:defRPr/>
            </a:pPr>
            <a:r>
              <a:rPr lang="de-DE" sz="1200" b="0" i="0" u="none" strike="noStrike" cap="none" spc="0">
                <a:solidFill>
                  <a:schemeClr val="tx1"/>
                </a:solidFill>
                <a:latin typeface="Arial"/>
                <a:ea typeface="Arial"/>
                <a:cs typeface="Arial"/>
              </a:rPr>
              <a:t>Arbeitsplatz: </a:t>
            </a:r>
            <a:r>
              <a:rPr sz="1000" b="0" i="0" u="none">
                <a:solidFill>
                  <a:srgbClr val="000000"/>
                </a:solidFill>
                <a:latin typeface="Arial"/>
                <a:ea typeface="Arial"/>
                <a:cs typeface="Arial"/>
              </a:rPr>
              <a:t>Ich </a:t>
            </a:r>
            <a:r>
              <a:rPr sz="1000" b="0" i="0" u="none">
                <a:solidFill>
                  <a:srgbClr val="000000"/>
                </a:solidFill>
                <a:latin typeface="Arial"/>
                <a:ea typeface="Arial"/>
                <a:cs typeface="Arial"/>
              </a:rPr>
              <a:t>räume</a:t>
            </a:r>
            <a:r>
              <a:rPr sz="1000" b="0" i="0" u="none">
                <a:solidFill>
                  <a:srgbClr val="000000"/>
                </a:solidFill>
                <a:latin typeface="Arial"/>
                <a:ea typeface="Arial"/>
                <a:cs typeface="Arial"/>
              </a:rPr>
              <a:t> </a:t>
            </a:r>
            <a:r>
              <a:rPr sz="1000" b="0" i="0" u="none">
                <a:solidFill>
                  <a:srgbClr val="000000"/>
                </a:solidFill>
                <a:latin typeface="Arial"/>
                <a:ea typeface="Arial"/>
                <a:cs typeface="Arial"/>
              </a:rPr>
              <a:t>alles</a:t>
            </a:r>
            <a:r>
              <a:rPr sz="1000" b="0" i="0" u="none">
                <a:solidFill>
                  <a:srgbClr val="000000"/>
                </a:solidFill>
                <a:latin typeface="Arial"/>
                <a:ea typeface="Arial"/>
                <a:cs typeface="Arial"/>
              </a:rPr>
              <a:t> von </a:t>
            </a:r>
            <a:r>
              <a:rPr sz="1000" b="0" i="0" u="none">
                <a:solidFill>
                  <a:srgbClr val="000000"/>
                </a:solidFill>
                <a:latin typeface="Arial"/>
                <a:ea typeface="Arial"/>
                <a:cs typeface="Arial"/>
              </a:rPr>
              <a:t>meinem</a:t>
            </a:r>
            <a:r>
              <a:rPr sz="1000" b="0" i="0" u="none">
                <a:solidFill>
                  <a:srgbClr val="000000"/>
                </a:solidFill>
                <a:latin typeface="Arial"/>
                <a:ea typeface="Arial"/>
                <a:cs typeface="Arial"/>
              </a:rPr>
              <a:t> Tisch </a:t>
            </a:r>
            <a:r>
              <a:rPr sz="1000" b="0" i="0" u="none">
                <a:solidFill>
                  <a:srgbClr val="000000"/>
                </a:solidFill>
                <a:latin typeface="Arial"/>
                <a:ea typeface="Arial"/>
                <a:cs typeface="Arial"/>
              </a:rPr>
              <a:t>weg</a:t>
            </a:r>
            <a:r>
              <a:rPr sz="1000" b="0" i="0" u="none">
                <a:solidFill>
                  <a:srgbClr val="000000"/>
                </a:solidFill>
                <a:latin typeface="Arial"/>
                <a:ea typeface="Arial"/>
                <a:cs typeface="Arial"/>
              </a:rPr>
              <a:t>, was ich </a:t>
            </a:r>
            <a:r>
              <a:rPr sz="1000" b="0" i="0" u="none">
                <a:solidFill>
                  <a:srgbClr val="000000"/>
                </a:solidFill>
                <a:latin typeface="Arial"/>
                <a:ea typeface="Arial"/>
                <a:cs typeface="Arial"/>
              </a:rPr>
              <a:t>im</a:t>
            </a:r>
            <a:r>
              <a:rPr sz="1000" b="0" i="0" u="none">
                <a:solidFill>
                  <a:srgbClr val="000000"/>
                </a:solidFill>
                <a:latin typeface="Arial"/>
                <a:ea typeface="Arial"/>
                <a:cs typeface="Arial"/>
              </a:rPr>
              <a:t> Moment </a:t>
            </a:r>
            <a:r>
              <a:rPr sz="1000" b="0" i="0" u="none">
                <a:solidFill>
                  <a:srgbClr val="000000"/>
                </a:solidFill>
                <a:latin typeface="Arial"/>
                <a:ea typeface="Arial"/>
                <a:cs typeface="Arial"/>
              </a:rPr>
              <a:t>nicht</a:t>
            </a:r>
            <a:r>
              <a:rPr sz="1000" b="0" i="0" u="none">
                <a:solidFill>
                  <a:srgbClr val="000000"/>
                </a:solidFill>
                <a:latin typeface="Arial"/>
                <a:ea typeface="Arial"/>
                <a:cs typeface="Arial"/>
              </a:rPr>
              <a:t> </a:t>
            </a:r>
            <a:r>
              <a:rPr sz="1000" b="0" i="0" u="none">
                <a:solidFill>
                  <a:srgbClr val="000000"/>
                </a:solidFill>
                <a:latin typeface="Arial"/>
                <a:ea typeface="Arial"/>
                <a:cs typeface="Arial"/>
              </a:rPr>
              <a:t>brauche</a:t>
            </a:r>
            <a:r>
              <a:rPr sz="1000" b="0" i="0" u="none">
                <a:solidFill>
                  <a:srgbClr val="000000"/>
                </a:solidFill>
                <a:latin typeface="Arial"/>
                <a:ea typeface="Arial"/>
                <a:cs typeface="Arial"/>
              </a:rPr>
              <a:t>.</a:t>
            </a:r>
            <a:endParaRPr sz="1200"/>
          </a:p>
          <a:p>
            <a:pPr>
              <a:defRPr/>
            </a:pPr>
            <a:r>
              <a:rPr lang="de-DE" sz="1200" b="0" i="0" u="none" strike="noStrike" cap="none" spc="0">
                <a:solidFill>
                  <a:schemeClr val="tx1"/>
                </a:solidFill>
                <a:latin typeface="Arial"/>
                <a:ea typeface="Arial"/>
                <a:cs typeface="Arial"/>
              </a:rPr>
              <a:t>Interesse wecken: </a:t>
            </a:r>
            <a:r>
              <a:rPr sz="1000" b="0" i="0" u="none">
                <a:solidFill>
                  <a:srgbClr val="000000"/>
                </a:solidFill>
                <a:latin typeface="Arial"/>
                <a:ea typeface="Arial"/>
                <a:cs typeface="Arial"/>
              </a:rPr>
              <a:t>Ich </a:t>
            </a:r>
            <a:r>
              <a:rPr sz="1000" b="0" i="0" u="none">
                <a:solidFill>
                  <a:srgbClr val="000000"/>
                </a:solidFill>
                <a:latin typeface="Arial"/>
                <a:ea typeface="Arial"/>
                <a:cs typeface="Arial"/>
              </a:rPr>
              <a:t>versuche</a:t>
            </a:r>
            <a:r>
              <a:rPr sz="1000" b="0" i="0" u="none">
                <a:solidFill>
                  <a:srgbClr val="000000"/>
                </a:solidFill>
                <a:latin typeface="Arial"/>
                <a:ea typeface="Arial"/>
                <a:cs typeface="Arial"/>
              </a:rPr>
              <a:t>, </a:t>
            </a:r>
            <a:r>
              <a:rPr sz="1000" b="0" i="0" u="none">
                <a:solidFill>
                  <a:srgbClr val="000000"/>
                </a:solidFill>
                <a:latin typeface="Arial"/>
                <a:ea typeface="Arial"/>
                <a:cs typeface="Arial"/>
              </a:rPr>
              <a:t>mein</a:t>
            </a:r>
            <a:r>
              <a:rPr sz="1000" b="0" i="0" u="none">
                <a:solidFill>
                  <a:srgbClr val="000000"/>
                </a:solidFill>
                <a:latin typeface="Arial"/>
                <a:ea typeface="Arial"/>
                <a:cs typeface="Arial"/>
              </a:rPr>
              <a:t> Interesse für </a:t>
            </a:r>
            <a:r>
              <a:rPr sz="1000" b="0" i="0" u="none">
                <a:solidFill>
                  <a:srgbClr val="000000"/>
                </a:solidFill>
                <a:latin typeface="Arial"/>
                <a:ea typeface="Arial"/>
                <a:cs typeface="Arial"/>
              </a:rPr>
              <a:t>ein</a:t>
            </a:r>
            <a:r>
              <a:rPr sz="1000" b="0" i="0" u="none">
                <a:solidFill>
                  <a:srgbClr val="000000"/>
                </a:solidFill>
                <a:latin typeface="Arial"/>
                <a:ea typeface="Arial"/>
                <a:cs typeface="Arial"/>
              </a:rPr>
              <a:t> </a:t>
            </a:r>
            <a:r>
              <a:rPr sz="1000" b="0" i="0" u="none">
                <a:solidFill>
                  <a:srgbClr val="000000"/>
                </a:solidFill>
                <a:latin typeface="Arial"/>
                <a:ea typeface="Arial"/>
                <a:cs typeface="Arial"/>
              </a:rPr>
              <a:t>scheinbar</a:t>
            </a:r>
            <a:r>
              <a:rPr sz="1000" b="0" i="0" u="none">
                <a:solidFill>
                  <a:srgbClr val="000000"/>
                </a:solidFill>
                <a:latin typeface="Arial"/>
                <a:ea typeface="Arial"/>
                <a:cs typeface="Arial"/>
              </a:rPr>
              <a:t> </a:t>
            </a:r>
            <a:r>
              <a:rPr sz="1000" b="0" i="0" u="none">
                <a:solidFill>
                  <a:srgbClr val="000000"/>
                </a:solidFill>
                <a:latin typeface="Arial"/>
                <a:ea typeface="Arial"/>
                <a:cs typeface="Arial"/>
              </a:rPr>
              <a:t>langweiliges</a:t>
            </a:r>
            <a:r>
              <a:rPr sz="1000" b="0" i="0" u="none">
                <a:solidFill>
                  <a:srgbClr val="000000"/>
                </a:solidFill>
                <a:latin typeface="Arial"/>
                <a:ea typeface="Arial"/>
                <a:cs typeface="Arial"/>
              </a:rPr>
              <a:t> </a:t>
            </a:r>
            <a:r>
              <a:rPr sz="1000" b="0" i="0" u="none">
                <a:solidFill>
                  <a:srgbClr val="000000"/>
                </a:solidFill>
                <a:latin typeface="Arial"/>
                <a:ea typeface="Arial"/>
                <a:cs typeface="Arial"/>
              </a:rPr>
              <a:t>Themengebiet</a:t>
            </a:r>
            <a:r>
              <a:rPr sz="1000" b="0" i="0" u="none">
                <a:solidFill>
                  <a:srgbClr val="000000"/>
                </a:solidFill>
                <a:latin typeface="Arial"/>
                <a:ea typeface="Arial"/>
                <a:cs typeface="Arial"/>
              </a:rPr>
              <a:t> </a:t>
            </a:r>
            <a:r>
              <a:rPr sz="1000" b="0" i="0" u="none">
                <a:solidFill>
                  <a:srgbClr val="000000"/>
                </a:solidFill>
                <a:latin typeface="Arial"/>
                <a:ea typeface="Arial"/>
                <a:cs typeface="Arial"/>
              </a:rPr>
              <a:t>zu</a:t>
            </a:r>
            <a:r>
              <a:rPr sz="1000" b="0" i="0" u="none">
                <a:solidFill>
                  <a:srgbClr val="000000"/>
                </a:solidFill>
                <a:latin typeface="Arial"/>
                <a:ea typeface="Arial"/>
                <a:cs typeface="Arial"/>
              </a:rPr>
              <a:t> </a:t>
            </a:r>
            <a:r>
              <a:rPr sz="1000" b="0" i="0" u="none">
                <a:solidFill>
                  <a:srgbClr val="000000"/>
                </a:solidFill>
                <a:latin typeface="Arial"/>
                <a:ea typeface="Arial"/>
                <a:cs typeface="Arial"/>
              </a:rPr>
              <a:t>steigern</a:t>
            </a:r>
            <a:r>
              <a:rPr sz="1000" b="0" i="0" u="none">
                <a:solidFill>
                  <a:srgbClr val="000000"/>
                </a:solidFill>
                <a:latin typeface="Arial"/>
                <a:ea typeface="Arial"/>
                <a:cs typeface="Arial"/>
              </a:rPr>
              <a:t>, </a:t>
            </a:r>
            <a:r>
              <a:rPr sz="1000" b="0" i="0" u="none">
                <a:solidFill>
                  <a:srgbClr val="000000"/>
                </a:solidFill>
                <a:latin typeface="Arial"/>
                <a:ea typeface="Arial"/>
                <a:cs typeface="Arial"/>
              </a:rPr>
              <a:t>indem</a:t>
            </a:r>
            <a:r>
              <a:rPr sz="1000" b="0" i="0" u="none">
                <a:solidFill>
                  <a:srgbClr val="000000"/>
                </a:solidFill>
                <a:latin typeface="Arial"/>
                <a:ea typeface="Arial"/>
                <a:cs typeface="Arial"/>
              </a:rPr>
              <a:t> ich </a:t>
            </a:r>
            <a:r>
              <a:rPr sz="1000" b="0" i="0" u="none">
                <a:solidFill>
                  <a:srgbClr val="000000"/>
                </a:solidFill>
                <a:latin typeface="Arial"/>
                <a:ea typeface="Arial"/>
                <a:cs typeface="Arial"/>
              </a:rPr>
              <a:t>mich</a:t>
            </a:r>
            <a:r>
              <a:rPr sz="1000" b="0" i="0" u="none">
                <a:solidFill>
                  <a:srgbClr val="000000"/>
                </a:solidFill>
                <a:latin typeface="Arial"/>
                <a:ea typeface="Arial"/>
                <a:cs typeface="Arial"/>
              </a:rPr>
              <a:t> </a:t>
            </a:r>
            <a:r>
              <a:rPr sz="1000" b="0" i="0" u="none">
                <a:solidFill>
                  <a:srgbClr val="000000"/>
                </a:solidFill>
                <a:latin typeface="Arial"/>
                <a:ea typeface="Arial"/>
                <a:cs typeface="Arial"/>
              </a:rPr>
              <a:t>mit</a:t>
            </a:r>
            <a:r>
              <a:rPr sz="1000" b="0" i="0" u="none">
                <a:solidFill>
                  <a:srgbClr val="000000"/>
                </a:solidFill>
                <a:latin typeface="Arial"/>
                <a:ea typeface="Arial"/>
                <a:cs typeface="Arial"/>
              </a:rPr>
              <a:t> </a:t>
            </a:r>
            <a:r>
              <a:rPr sz="1000" b="0" i="0" u="none">
                <a:solidFill>
                  <a:srgbClr val="000000"/>
                </a:solidFill>
                <a:latin typeface="Arial"/>
                <a:ea typeface="Arial"/>
                <a:cs typeface="Arial"/>
              </a:rPr>
              <a:t>anderen</a:t>
            </a:r>
            <a:r>
              <a:rPr sz="1000" b="0" i="0" u="none">
                <a:solidFill>
                  <a:srgbClr val="000000"/>
                </a:solidFill>
                <a:latin typeface="Arial"/>
                <a:ea typeface="Arial"/>
                <a:cs typeface="Arial"/>
              </a:rPr>
              <a:t> </a:t>
            </a:r>
            <a:r>
              <a:rPr sz="1000" b="0" i="0" u="none">
                <a:solidFill>
                  <a:srgbClr val="000000"/>
                </a:solidFill>
                <a:latin typeface="Arial"/>
                <a:ea typeface="Arial"/>
                <a:cs typeface="Arial"/>
              </a:rPr>
              <a:t>über</a:t>
            </a:r>
            <a:r>
              <a:rPr sz="1000" b="0" i="0" u="none">
                <a:solidFill>
                  <a:srgbClr val="000000"/>
                </a:solidFill>
                <a:latin typeface="Arial"/>
                <a:ea typeface="Arial"/>
                <a:cs typeface="Arial"/>
              </a:rPr>
              <a:t> den Stoff </a:t>
            </a:r>
            <a:r>
              <a:rPr sz="1000" b="0" i="0" u="none">
                <a:solidFill>
                  <a:srgbClr val="000000"/>
                </a:solidFill>
                <a:latin typeface="Arial"/>
                <a:ea typeface="Arial"/>
                <a:cs typeface="Arial"/>
              </a:rPr>
              <a:t>unterhalte</a:t>
            </a:r>
            <a:r>
              <a:rPr sz="1000" b="0" i="0" u="none">
                <a:solidFill>
                  <a:srgbClr val="000000"/>
                </a:solidFill>
                <a:latin typeface="Arial"/>
                <a:ea typeface="Arial"/>
                <a:cs typeface="Arial"/>
              </a:rPr>
              <a:t>.</a:t>
            </a:r>
            <a:endParaRPr sz="1200"/>
          </a:p>
          <a:p>
            <a:pPr>
              <a:defRPr/>
            </a:pPr>
            <a:r>
              <a:rPr lang="de-DE" sz="1200" b="0" i="0" u="none" strike="noStrike" cap="none" spc="0">
                <a:solidFill>
                  <a:schemeClr val="tx1"/>
                </a:solidFill>
                <a:latin typeface="Arial"/>
                <a:ea typeface="Arial"/>
                <a:cs typeface="Arial"/>
              </a:rPr>
              <a:t>Gegengedanken: </a:t>
            </a:r>
            <a:r>
              <a:rPr sz="1000" b="0" i="0" u="none">
                <a:solidFill>
                  <a:srgbClr val="000000"/>
                </a:solidFill>
                <a:latin typeface="Arial"/>
                <a:ea typeface="Arial"/>
                <a:cs typeface="Arial"/>
              </a:rPr>
              <a:t>Wenn</a:t>
            </a:r>
            <a:r>
              <a:rPr sz="1000" b="0" i="0" u="none">
                <a:solidFill>
                  <a:srgbClr val="000000"/>
                </a:solidFill>
                <a:latin typeface="Arial"/>
                <a:ea typeface="Arial"/>
                <a:cs typeface="Arial"/>
              </a:rPr>
              <a:t> ich </a:t>
            </a:r>
            <a:r>
              <a:rPr sz="1000" b="0" i="0" u="none">
                <a:solidFill>
                  <a:srgbClr val="000000"/>
                </a:solidFill>
                <a:latin typeface="Arial"/>
                <a:ea typeface="Arial"/>
                <a:cs typeface="Arial"/>
              </a:rPr>
              <a:t>merke</a:t>
            </a:r>
            <a:r>
              <a:rPr sz="1000" b="0" i="0" u="none">
                <a:solidFill>
                  <a:srgbClr val="000000"/>
                </a:solidFill>
                <a:latin typeface="Arial"/>
                <a:ea typeface="Arial"/>
                <a:cs typeface="Arial"/>
              </a:rPr>
              <a:t>, </a:t>
            </a:r>
            <a:r>
              <a:rPr sz="1000" b="0" i="0" u="none">
                <a:solidFill>
                  <a:srgbClr val="000000"/>
                </a:solidFill>
                <a:latin typeface="Arial"/>
                <a:ea typeface="Arial"/>
                <a:cs typeface="Arial"/>
              </a:rPr>
              <a:t>dass</a:t>
            </a:r>
            <a:r>
              <a:rPr sz="1000" b="0" i="0" u="none">
                <a:solidFill>
                  <a:srgbClr val="000000"/>
                </a:solidFill>
                <a:latin typeface="Arial"/>
                <a:ea typeface="Arial"/>
                <a:cs typeface="Arial"/>
              </a:rPr>
              <a:t> </a:t>
            </a:r>
            <a:r>
              <a:rPr sz="1000" b="0" i="0" u="none">
                <a:solidFill>
                  <a:srgbClr val="000000"/>
                </a:solidFill>
                <a:latin typeface="Arial"/>
                <a:ea typeface="Arial"/>
                <a:cs typeface="Arial"/>
              </a:rPr>
              <a:t>meine</a:t>
            </a:r>
            <a:r>
              <a:rPr sz="1000" b="0" i="0" u="none">
                <a:solidFill>
                  <a:srgbClr val="000000"/>
                </a:solidFill>
                <a:latin typeface="Arial"/>
                <a:ea typeface="Arial"/>
                <a:cs typeface="Arial"/>
              </a:rPr>
              <a:t> </a:t>
            </a:r>
            <a:r>
              <a:rPr sz="1000" b="0" i="0" u="none">
                <a:solidFill>
                  <a:srgbClr val="000000"/>
                </a:solidFill>
                <a:latin typeface="Arial"/>
                <a:ea typeface="Arial"/>
                <a:cs typeface="Arial"/>
              </a:rPr>
              <a:t>Gedanken</a:t>
            </a:r>
            <a:r>
              <a:rPr sz="1000" b="0" i="0" u="none">
                <a:solidFill>
                  <a:srgbClr val="000000"/>
                </a:solidFill>
                <a:latin typeface="Arial"/>
                <a:ea typeface="Arial"/>
                <a:cs typeface="Arial"/>
              </a:rPr>
              <a:t> </a:t>
            </a:r>
            <a:r>
              <a:rPr sz="1000" b="0" i="0" u="none">
                <a:solidFill>
                  <a:srgbClr val="000000"/>
                </a:solidFill>
                <a:latin typeface="Arial"/>
                <a:ea typeface="Arial"/>
                <a:cs typeface="Arial"/>
              </a:rPr>
              <a:t>nicht</a:t>
            </a:r>
            <a:r>
              <a:rPr sz="1000" b="0" i="0" u="none">
                <a:solidFill>
                  <a:srgbClr val="000000"/>
                </a:solidFill>
                <a:latin typeface="Arial"/>
                <a:ea typeface="Arial"/>
                <a:cs typeface="Arial"/>
              </a:rPr>
              <a:t> „</a:t>
            </a:r>
            <a:r>
              <a:rPr sz="1000" b="0" i="0" u="none">
                <a:solidFill>
                  <a:srgbClr val="000000"/>
                </a:solidFill>
                <a:latin typeface="Arial"/>
                <a:ea typeface="Arial"/>
                <a:cs typeface="Arial"/>
              </a:rPr>
              <a:t>bei</a:t>
            </a:r>
            <a:r>
              <a:rPr sz="1000" b="0" i="0" u="none">
                <a:solidFill>
                  <a:srgbClr val="000000"/>
                </a:solidFill>
                <a:latin typeface="Arial"/>
                <a:ea typeface="Arial"/>
                <a:cs typeface="Arial"/>
              </a:rPr>
              <a:t> der </a:t>
            </a:r>
            <a:r>
              <a:rPr sz="1000" b="0" i="0" u="none">
                <a:solidFill>
                  <a:srgbClr val="000000"/>
                </a:solidFill>
                <a:latin typeface="Arial"/>
                <a:ea typeface="Arial"/>
                <a:cs typeface="Arial"/>
              </a:rPr>
              <a:t>Sache</a:t>
            </a:r>
            <a:r>
              <a:rPr sz="1000" b="0" i="0" u="none">
                <a:solidFill>
                  <a:srgbClr val="000000"/>
                </a:solidFill>
                <a:latin typeface="Arial"/>
                <a:ea typeface="Arial"/>
                <a:cs typeface="Arial"/>
              </a:rPr>
              <a:t> </a:t>
            </a:r>
            <a:r>
              <a:rPr sz="1000" b="0" i="0" u="none">
                <a:solidFill>
                  <a:srgbClr val="000000"/>
                </a:solidFill>
                <a:latin typeface="Arial"/>
                <a:ea typeface="Arial"/>
                <a:cs typeface="Arial"/>
              </a:rPr>
              <a:t>sind</a:t>
            </a:r>
            <a:r>
              <a:rPr sz="1000" b="0" i="0" u="none">
                <a:solidFill>
                  <a:srgbClr val="000000"/>
                </a:solidFill>
                <a:latin typeface="Arial"/>
                <a:ea typeface="Arial"/>
                <a:cs typeface="Arial"/>
              </a:rPr>
              <a:t>“, hole ich </a:t>
            </a:r>
            <a:r>
              <a:rPr sz="1000" b="0" i="0" u="none">
                <a:solidFill>
                  <a:srgbClr val="000000"/>
                </a:solidFill>
                <a:latin typeface="Arial"/>
                <a:ea typeface="Arial"/>
                <a:cs typeface="Arial"/>
              </a:rPr>
              <a:t>sie</a:t>
            </a:r>
            <a:r>
              <a:rPr sz="1000" b="0" i="0" u="none">
                <a:solidFill>
                  <a:srgbClr val="000000"/>
                </a:solidFill>
                <a:latin typeface="Arial"/>
                <a:ea typeface="Arial"/>
                <a:cs typeface="Arial"/>
              </a:rPr>
              <a:t> </a:t>
            </a:r>
            <a:r>
              <a:rPr sz="1000" b="0" i="0" u="none">
                <a:solidFill>
                  <a:srgbClr val="000000"/>
                </a:solidFill>
                <a:latin typeface="Arial"/>
                <a:ea typeface="Arial"/>
                <a:cs typeface="Arial"/>
              </a:rPr>
              <a:t>zurück</a:t>
            </a:r>
            <a:r>
              <a:rPr sz="1000" b="0" i="0" u="none">
                <a:solidFill>
                  <a:srgbClr val="000000"/>
                </a:solidFill>
                <a:latin typeface="Arial"/>
                <a:ea typeface="Arial"/>
                <a:cs typeface="Arial"/>
              </a:rPr>
              <a:t> und sage </a:t>
            </a:r>
            <a:r>
              <a:rPr sz="1000" b="0" i="0" u="none">
                <a:solidFill>
                  <a:srgbClr val="000000"/>
                </a:solidFill>
                <a:latin typeface="Arial"/>
                <a:ea typeface="Arial"/>
                <a:cs typeface="Arial"/>
              </a:rPr>
              <a:t>z.B.</a:t>
            </a:r>
            <a:r>
              <a:rPr sz="1000" b="0" i="0" u="none">
                <a:solidFill>
                  <a:srgbClr val="000000"/>
                </a:solidFill>
                <a:latin typeface="Arial"/>
                <a:ea typeface="Arial"/>
                <a:cs typeface="Arial"/>
              </a:rPr>
              <a:t>: …. „</a:t>
            </a:r>
            <a:r>
              <a:rPr sz="1000" b="0" i="0" u="none">
                <a:solidFill>
                  <a:srgbClr val="000000"/>
                </a:solidFill>
                <a:latin typeface="Arial"/>
                <a:ea typeface="Arial"/>
                <a:cs typeface="Arial"/>
              </a:rPr>
              <a:t>wenn</a:t>
            </a:r>
            <a:r>
              <a:rPr sz="1000" b="0" i="0" u="none">
                <a:solidFill>
                  <a:srgbClr val="000000"/>
                </a:solidFill>
                <a:latin typeface="Arial"/>
                <a:ea typeface="Arial"/>
                <a:cs typeface="Arial"/>
              </a:rPr>
              <a:t> ich </a:t>
            </a:r>
            <a:r>
              <a:rPr sz="1000" b="0" i="0" u="none">
                <a:solidFill>
                  <a:srgbClr val="000000"/>
                </a:solidFill>
                <a:latin typeface="Arial"/>
                <a:ea typeface="Arial"/>
                <a:cs typeface="Arial"/>
              </a:rPr>
              <a:t>jetzt</a:t>
            </a:r>
            <a:r>
              <a:rPr sz="1000" b="0" i="0" u="none">
                <a:solidFill>
                  <a:srgbClr val="000000"/>
                </a:solidFill>
                <a:latin typeface="Arial"/>
                <a:ea typeface="Arial"/>
                <a:cs typeface="Arial"/>
              </a:rPr>
              <a:t> </a:t>
            </a:r>
            <a:r>
              <a:rPr sz="1000" b="0" i="0" u="none">
                <a:solidFill>
                  <a:srgbClr val="000000"/>
                </a:solidFill>
                <a:latin typeface="Arial"/>
                <a:ea typeface="Arial"/>
                <a:cs typeface="Arial"/>
              </a:rPr>
              <a:t>aufpasse</a:t>
            </a:r>
            <a:r>
              <a:rPr sz="1000" b="0" i="0" u="none">
                <a:solidFill>
                  <a:srgbClr val="000000"/>
                </a:solidFill>
                <a:latin typeface="Arial"/>
                <a:ea typeface="Arial"/>
                <a:cs typeface="Arial"/>
              </a:rPr>
              <a:t>, muss ich </a:t>
            </a:r>
            <a:r>
              <a:rPr sz="1000" b="0" i="0" u="none">
                <a:solidFill>
                  <a:srgbClr val="000000"/>
                </a:solidFill>
                <a:latin typeface="Arial"/>
                <a:ea typeface="Arial"/>
                <a:cs typeface="Arial"/>
              </a:rPr>
              <a:t>zu</a:t>
            </a:r>
            <a:r>
              <a:rPr sz="1000" b="0" i="0" u="none">
                <a:solidFill>
                  <a:srgbClr val="000000"/>
                </a:solidFill>
                <a:latin typeface="Arial"/>
                <a:ea typeface="Arial"/>
                <a:cs typeface="Arial"/>
              </a:rPr>
              <a:t> </a:t>
            </a:r>
            <a:r>
              <a:rPr sz="1000" b="0" i="0" u="none">
                <a:solidFill>
                  <a:srgbClr val="000000"/>
                </a:solidFill>
                <a:latin typeface="Arial"/>
                <a:ea typeface="Arial"/>
                <a:cs typeface="Arial"/>
              </a:rPr>
              <a:t>Hause</a:t>
            </a:r>
            <a:r>
              <a:rPr sz="1000" b="0" i="0" u="none">
                <a:solidFill>
                  <a:srgbClr val="000000"/>
                </a:solidFill>
                <a:latin typeface="Arial"/>
                <a:ea typeface="Arial"/>
                <a:cs typeface="Arial"/>
              </a:rPr>
              <a:t> </a:t>
            </a:r>
            <a:r>
              <a:rPr sz="1000" b="0" i="0" u="none">
                <a:solidFill>
                  <a:srgbClr val="000000"/>
                </a:solidFill>
                <a:latin typeface="Arial"/>
                <a:ea typeface="Arial"/>
                <a:cs typeface="Arial"/>
              </a:rPr>
              <a:t>nicht</a:t>
            </a:r>
            <a:r>
              <a:rPr sz="1000" b="0" i="0" u="none">
                <a:solidFill>
                  <a:srgbClr val="000000"/>
                </a:solidFill>
                <a:latin typeface="Arial"/>
                <a:ea typeface="Arial"/>
                <a:cs typeface="Arial"/>
              </a:rPr>
              <a:t> so </a:t>
            </a:r>
            <a:r>
              <a:rPr sz="1000" b="0" i="0" u="none">
                <a:solidFill>
                  <a:srgbClr val="000000"/>
                </a:solidFill>
                <a:latin typeface="Arial"/>
                <a:ea typeface="Arial"/>
                <a:cs typeface="Arial"/>
              </a:rPr>
              <a:t>viel</a:t>
            </a:r>
            <a:r>
              <a:rPr sz="1000" b="0" i="0" u="none">
                <a:solidFill>
                  <a:srgbClr val="000000"/>
                </a:solidFill>
                <a:latin typeface="Arial"/>
                <a:ea typeface="Arial"/>
                <a:cs typeface="Arial"/>
              </a:rPr>
              <a:t> </a:t>
            </a:r>
            <a:r>
              <a:rPr sz="1000" b="0" i="0" u="none">
                <a:solidFill>
                  <a:srgbClr val="000000"/>
                </a:solidFill>
                <a:latin typeface="Arial"/>
                <a:ea typeface="Arial"/>
                <a:cs typeface="Arial"/>
              </a:rPr>
              <a:t>lernen</a:t>
            </a:r>
            <a:r>
              <a:rPr sz="1000" b="0" i="0" u="none">
                <a:solidFill>
                  <a:srgbClr val="000000"/>
                </a:solidFill>
                <a:latin typeface="Arial"/>
                <a:ea typeface="Arial"/>
                <a:cs typeface="Arial"/>
              </a:rPr>
              <a:t>“.</a:t>
            </a:r>
            <a:endParaRPr sz="1200"/>
          </a:p>
          <a:p>
            <a:pPr>
              <a:defRPr/>
            </a:pPr>
            <a:r>
              <a:rPr lang="de-DE" sz="1200" b="0" i="0" u="none" strike="noStrike" cap="none" spc="0">
                <a:solidFill>
                  <a:schemeClr val="tx1"/>
                </a:solidFill>
                <a:latin typeface="Arial"/>
                <a:ea typeface="Arial"/>
                <a:cs typeface="Arial"/>
              </a:rPr>
              <a:t>Ruhe bewahren: </a:t>
            </a:r>
            <a:r>
              <a:rPr sz="1000" b="0" i="0" u="none">
                <a:solidFill>
                  <a:srgbClr val="000000"/>
                </a:solidFill>
                <a:latin typeface="Arial"/>
                <a:ea typeface="Arial"/>
                <a:cs typeface="Arial"/>
              </a:rPr>
              <a:t>Wenn</a:t>
            </a:r>
            <a:r>
              <a:rPr sz="1000" b="0" i="0" u="none">
                <a:solidFill>
                  <a:srgbClr val="000000"/>
                </a:solidFill>
                <a:latin typeface="Arial"/>
                <a:ea typeface="Arial"/>
                <a:cs typeface="Arial"/>
              </a:rPr>
              <a:t> ich </a:t>
            </a:r>
            <a:r>
              <a:rPr sz="1000" b="0" i="0" u="none">
                <a:solidFill>
                  <a:srgbClr val="000000"/>
                </a:solidFill>
                <a:latin typeface="Arial"/>
                <a:ea typeface="Arial"/>
                <a:cs typeface="Arial"/>
              </a:rPr>
              <a:t>spüre</a:t>
            </a:r>
            <a:r>
              <a:rPr sz="1000" b="0" i="0" u="none">
                <a:solidFill>
                  <a:srgbClr val="000000"/>
                </a:solidFill>
                <a:latin typeface="Arial"/>
                <a:ea typeface="Arial"/>
                <a:cs typeface="Arial"/>
              </a:rPr>
              <a:t>, </a:t>
            </a:r>
            <a:r>
              <a:rPr sz="1000" b="0" i="0" u="none">
                <a:solidFill>
                  <a:srgbClr val="000000"/>
                </a:solidFill>
                <a:latin typeface="Arial"/>
                <a:ea typeface="Arial"/>
                <a:cs typeface="Arial"/>
              </a:rPr>
              <a:t>dass</a:t>
            </a:r>
            <a:r>
              <a:rPr sz="1000" b="0" i="0" u="none">
                <a:solidFill>
                  <a:srgbClr val="000000"/>
                </a:solidFill>
                <a:latin typeface="Arial"/>
                <a:ea typeface="Arial"/>
                <a:cs typeface="Arial"/>
              </a:rPr>
              <a:t> ich </a:t>
            </a:r>
            <a:r>
              <a:rPr sz="1000" b="0" i="0" u="none">
                <a:solidFill>
                  <a:srgbClr val="000000"/>
                </a:solidFill>
                <a:latin typeface="Arial"/>
                <a:ea typeface="Arial"/>
                <a:cs typeface="Arial"/>
              </a:rPr>
              <a:t>nervös</a:t>
            </a:r>
            <a:r>
              <a:rPr sz="1000" b="0" i="0" u="none">
                <a:solidFill>
                  <a:srgbClr val="000000"/>
                </a:solidFill>
                <a:latin typeface="Arial"/>
                <a:ea typeface="Arial"/>
                <a:cs typeface="Arial"/>
              </a:rPr>
              <a:t> </a:t>
            </a:r>
            <a:r>
              <a:rPr sz="1000" b="0" i="0" u="none">
                <a:solidFill>
                  <a:srgbClr val="000000"/>
                </a:solidFill>
                <a:latin typeface="Arial"/>
                <a:ea typeface="Arial"/>
                <a:cs typeface="Arial"/>
              </a:rPr>
              <a:t>werde</a:t>
            </a:r>
            <a:r>
              <a:rPr sz="1000" b="0" i="0" u="none">
                <a:solidFill>
                  <a:srgbClr val="000000"/>
                </a:solidFill>
                <a:latin typeface="Arial"/>
                <a:ea typeface="Arial"/>
                <a:cs typeface="Arial"/>
              </a:rPr>
              <a:t>, </a:t>
            </a:r>
            <a:r>
              <a:rPr sz="1000" b="0" i="0" u="none">
                <a:solidFill>
                  <a:srgbClr val="000000"/>
                </a:solidFill>
                <a:latin typeface="Arial"/>
                <a:ea typeface="Arial"/>
                <a:cs typeface="Arial"/>
              </a:rPr>
              <a:t>spanne</a:t>
            </a:r>
            <a:r>
              <a:rPr sz="1000" b="0" i="0" u="none">
                <a:solidFill>
                  <a:srgbClr val="000000"/>
                </a:solidFill>
                <a:latin typeface="Arial"/>
                <a:ea typeface="Arial"/>
                <a:cs typeface="Arial"/>
              </a:rPr>
              <a:t> ich </a:t>
            </a:r>
            <a:r>
              <a:rPr sz="1000" b="0" i="0" u="none">
                <a:solidFill>
                  <a:srgbClr val="000000"/>
                </a:solidFill>
                <a:latin typeface="Arial"/>
                <a:ea typeface="Arial"/>
                <a:cs typeface="Arial"/>
              </a:rPr>
              <a:t>beide</a:t>
            </a:r>
            <a:r>
              <a:rPr sz="1000" b="0" i="0" u="none">
                <a:solidFill>
                  <a:srgbClr val="000000"/>
                </a:solidFill>
                <a:latin typeface="Arial"/>
                <a:ea typeface="Arial"/>
                <a:cs typeface="Arial"/>
              </a:rPr>
              <a:t> </a:t>
            </a:r>
            <a:r>
              <a:rPr sz="1000" b="0" i="0" u="none">
                <a:solidFill>
                  <a:srgbClr val="000000"/>
                </a:solidFill>
                <a:latin typeface="Arial"/>
                <a:ea typeface="Arial"/>
                <a:cs typeface="Arial"/>
              </a:rPr>
              <a:t>Hände</a:t>
            </a:r>
            <a:r>
              <a:rPr sz="1000" b="0" i="0" u="none">
                <a:solidFill>
                  <a:srgbClr val="000000"/>
                </a:solidFill>
                <a:latin typeface="Arial"/>
                <a:ea typeface="Arial"/>
                <a:cs typeface="Arial"/>
              </a:rPr>
              <a:t> </a:t>
            </a:r>
            <a:r>
              <a:rPr sz="1000" b="0" i="0" u="none">
                <a:solidFill>
                  <a:srgbClr val="000000"/>
                </a:solidFill>
                <a:latin typeface="Arial"/>
                <a:ea typeface="Arial"/>
                <a:cs typeface="Arial"/>
              </a:rPr>
              <a:t>kurz</a:t>
            </a:r>
            <a:r>
              <a:rPr sz="1000" b="0" i="0" u="none">
                <a:solidFill>
                  <a:srgbClr val="000000"/>
                </a:solidFill>
                <a:latin typeface="Arial"/>
                <a:ea typeface="Arial"/>
                <a:cs typeface="Arial"/>
              </a:rPr>
              <a:t> und </a:t>
            </a:r>
            <a:r>
              <a:rPr sz="1000" b="0" i="0" u="none">
                <a:solidFill>
                  <a:srgbClr val="000000"/>
                </a:solidFill>
                <a:latin typeface="Arial"/>
                <a:ea typeface="Arial"/>
                <a:cs typeface="Arial"/>
              </a:rPr>
              <a:t>kräftig</a:t>
            </a:r>
            <a:r>
              <a:rPr sz="1000" b="0" i="0" u="none">
                <a:solidFill>
                  <a:srgbClr val="000000"/>
                </a:solidFill>
                <a:latin typeface="Arial"/>
                <a:ea typeface="Arial"/>
                <a:cs typeface="Arial"/>
              </a:rPr>
              <a:t> an (circa 5 </a:t>
            </a:r>
            <a:r>
              <a:rPr sz="1000" b="0" i="0" u="none">
                <a:solidFill>
                  <a:srgbClr val="000000"/>
                </a:solidFill>
                <a:latin typeface="Arial"/>
                <a:ea typeface="Arial"/>
                <a:cs typeface="Arial"/>
              </a:rPr>
              <a:t>Sekunden</a:t>
            </a:r>
            <a:r>
              <a:rPr sz="1000" b="0" i="0" u="none">
                <a:solidFill>
                  <a:srgbClr val="000000"/>
                </a:solidFill>
                <a:latin typeface="Arial"/>
                <a:ea typeface="Arial"/>
                <a:cs typeface="Arial"/>
              </a:rPr>
              <a:t>), </a:t>
            </a:r>
            <a:r>
              <a:rPr sz="1000" b="0" i="0" u="none">
                <a:solidFill>
                  <a:srgbClr val="000000"/>
                </a:solidFill>
                <a:latin typeface="Arial"/>
                <a:ea typeface="Arial"/>
                <a:cs typeface="Arial"/>
              </a:rPr>
              <a:t>lasse</a:t>
            </a:r>
            <a:r>
              <a:rPr sz="1000" b="0" i="0" u="none">
                <a:solidFill>
                  <a:srgbClr val="000000"/>
                </a:solidFill>
                <a:latin typeface="Arial"/>
                <a:ea typeface="Arial"/>
                <a:cs typeface="Arial"/>
              </a:rPr>
              <a:t> </a:t>
            </a:r>
            <a:r>
              <a:rPr sz="1000" b="0" i="0" u="none">
                <a:solidFill>
                  <a:srgbClr val="000000"/>
                </a:solidFill>
                <a:latin typeface="Arial"/>
                <a:ea typeface="Arial"/>
                <a:cs typeface="Arial"/>
              </a:rPr>
              <a:t>dann</a:t>
            </a:r>
            <a:r>
              <a:rPr sz="1000" b="0" i="0" u="none">
                <a:solidFill>
                  <a:srgbClr val="000000"/>
                </a:solidFill>
                <a:latin typeface="Arial"/>
                <a:ea typeface="Arial"/>
                <a:cs typeface="Arial"/>
              </a:rPr>
              <a:t> </a:t>
            </a:r>
            <a:r>
              <a:rPr sz="1000" b="0" i="0" u="none">
                <a:solidFill>
                  <a:srgbClr val="000000"/>
                </a:solidFill>
                <a:latin typeface="Arial"/>
                <a:ea typeface="Arial"/>
                <a:cs typeface="Arial"/>
              </a:rPr>
              <a:t>plötzlich</a:t>
            </a:r>
            <a:r>
              <a:rPr sz="1000" b="0" i="0" u="none">
                <a:solidFill>
                  <a:srgbClr val="000000"/>
                </a:solidFill>
                <a:latin typeface="Arial"/>
                <a:ea typeface="Arial"/>
                <a:cs typeface="Arial"/>
              </a:rPr>
              <a:t> </a:t>
            </a:r>
            <a:r>
              <a:rPr sz="1000" b="0" i="0" u="none">
                <a:solidFill>
                  <a:srgbClr val="000000"/>
                </a:solidFill>
                <a:latin typeface="Arial"/>
                <a:ea typeface="Arial"/>
                <a:cs typeface="Arial"/>
              </a:rPr>
              <a:t>ganz</a:t>
            </a:r>
            <a:r>
              <a:rPr sz="1000" b="0" i="0" u="none">
                <a:solidFill>
                  <a:srgbClr val="000000"/>
                </a:solidFill>
                <a:latin typeface="Arial"/>
                <a:ea typeface="Arial"/>
                <a:cs typeface="Arial"/>
              </a:rPr>
              <a:t> locker, </a:t>
            </a:r>
            <a:r>
              <a:rPr sz="1000" b="0" i="0" u="none">
                <a:solidFill>
                  <a:srgbClr val="000000"/>
                </a:solidFill>
                <a:latin typeface="Arial"/>
                <a:ea typeface="Arial"/>
                <a:cs typeface="Arial"/>
              </a:rPr>
              <a:t>atme</a:t>
            </a:r>
            <a:r>
              <a:rPr sz="1000" b="0" i="0" u="none">
                <a:solidFill>
                  <a:srgbClr val="000000"/>
                </a:solidFill>
                <a:latin typeface="Arial"/>
                <a:ea typeface="Arial"/>
                <a:cs typeface="Arial"/>
              </a:rPr>
              <a:t> gut </a:t>
            </a:r>
            <a:r>
              <a:rPr sz="1000" b="0" i="0" u="none">
                <a:solidFill>
                  <a:srgbClr val="000000"/>
                </a:solidFill>
                <a:latin typeface="Arial"/>
                <a:ea typeface="Arial"/>
                <a:cs typeface="Arial"/>
              </a:rPr>
              <a:t>aus</a:t>
            </a:r>
            <a:r>
              <a:rPr sz="1000" b="0" i="0" u="none">
                <a:solidFill>
                  <a:srgbClr val="000000"/>
                </a:solidFill>
                <a:latin typeface="Arial"/>
                <a:ea typeface="Arial"/>
                <a:cs typeface="Arial"/>
              </a:rPr>
              <a:t> und </a:t>
            </a:r>
            <a:r>
              <a:rPr sz="1000" b="0" i="0" u="none">
                <a:solidFill>
                  <a:srgbClr val="000000"/>
                </a:solidFill>
                <a:latin typeface="Arial"/>
                <a:ea typeface="Arial"/>
                <a:cs typeface="Arial"/>
              </a:rPr>
              <a:t>beruhige</a:t>
            </a:r>
            <a:r>
              <a:rPr sz="1000" b="0" i="0" u="none">
                <a:solidFill>
                  <a:srgbClr val="000000"/>
                </a:solidFill>
                <a:latin typeface="Arial"/>
                <a:ea typeface="Arial"/>
                <a:cs typeface="Arial"/>
              </a:rPr>
              <a:t> </a:t>
            </a:r>
            <a:r>
              <a:rPr sz="1000" b="0" i="0" u="none">
                <a:solidFill>
                  <a:srgbClr val="000000"/>
                </a:solidFill>
                <a:latin typeface="Arial"/>
                <a:ea typeface="Arial"/>
                <a:cs typeface="Arial"/>
              </a:rPr>
              <a:t>mich</a:t>
            </a:r>
            <a:r>
              <a:rPr sz="1000" b="0" i="0" u="none">
                <a:solidFill>
                  <a:srgbClr val="000000"/>
                </a:solidFill>
                <a:latin typeface="Arial"/>
                <a:ea typeface="Arial"/>
                <a:cs typeface="Arial"/>
              </a:rPr>
              <a:t>: „Ich bin </a:t>
            </a:r>
            <a:r>
              <a:rPr sz="1000" b="0" i="0" u="none">
                <a:solidFill>
                  <a:srgbClr val="000000"/>
                </a:solidFill>
                <a:latin typeface="Arial"/>
                <a:ea typeface="Arial"/>
                <a:cs typeface="Arial"/>
              </a:rPr>
              <a:t>ruhig</a:t>
            </a:r>
            <a:r>
              <a:rPr sz="1000" b="0" i="0" u="none">
                <a:solidFill>
                  <a:srgbClr val="000000"/>
                </a:solidFill>
                <a:latin typeface="Arial"/>
                <a:ea typeface="Arial"/>
                <a:cs typeface="Arial"/>
              </a:rPr>
              <a:t> und </a:t>
            </a:r>
            <a:r>
              <a:rPr sz="1000" b="0" i="0" u="none">
                <a:solidFill>
                  <a:srgbClr val="000000"/>
                </a:solidFill>
                <a:latin typeface="Arial"/>
                <a:ea typeface="Arial"/>
                <a:cs typeface="Arial"/>
              </a:rPr>
              <a:t>konzentriert</a:t>
            </a:r>
            <a:r>
              <a:rPr sz="1000" b="0" i="0" u="none">
                <a:solidFill>
                  <a:srgbClr val="000000"/>
                </a:solidFill>
                <a:latin typeface="Arial"/>
                <a:ea typeface="Arial"/>
                <a:cs typeface="Arial"/>
              </a:rPr>
              <a:t>.“</a:t>
            </a:r>
            <a:endParaRPr sz="120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</p:spTree>
  </p:cSld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ChangeAspect="1" noGrp="1" noRot="1"/>
          </p:cNvSpPr>
          <p:nvPr>
            <p:ph type="sldImg"/>
          </p:nvPr>
        </p:nvSpPr>
        <p:spPr bwMode="auto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r>
              <a:rPr b="0"/>
              <a:t>Was </a:t>
            </a:r>
            <a:r>
              <a:rPr b="0"/>
              <a:t>läuft</a:t>
            </a:r>
            <a:r>
              <a:rPr b="0"/>
              <a:t> </a:t>
            </a:r>
            <a:r>
              <a:rPr b="0"/>
              <a:t>nicht</a:t>
            </a:r>
            <a:r>
              <a:rPr b="0"/>
              <a:t> gut in </a:t>
            </a:r>
            <a:r>
              <a:rPr b="0"/>
              <a:t>dieser</a:t>
            </a:r>
            <a:r>
              <a:rPr b="0"/>
              <a:t> Situation?</a:t>
            </a:r>
            <a:endParaRPr/>
          </a:p>
          <a:p>
            <a:pPr>
              <a:defRPr/>
            </a:pPr>
            <a:r>
              <a:rPr b="0"/>
              <a:t>Nennt</a:t>
            </a:r>
            <a:r>
              <a:rPr b="0"/>
              <a:t> </a:t>
            </a:r>
            <a:r>
              <a:rPr b="0"/>
              <a:t>Beispiele</a:t>
            </a:r>
            <a:r>
              <a:rPr b="0"/>
              <a:t> was Willi </a:t>
            </a:r>
            <a:r>
              <a:rPr b="0"/>
              <a:t>besser</a:t>
            </a:r>
            <a:r>
              <a:rPr b="0"/>
              <a:t> </a:t>
            </a:r>
            <a:r>
              <a:rPr b="0"/>
              <a:t>machen</a:t>
            </a:r>
            <a:r>
              <a:rPr b="0"/>
              <a:t> </a:t>
            </a:r>
            <a:r>
              <a:rPr b="0"/>
              <a:t>könnte</a:t>
            </a:r>
            <a:r>
              <a:rPr b="0"/>
              <a:t> und was </a:t>
            </a:r>
            <a:r>
              <a:rPr b="0"/>
              <a:t>ihn</a:t>
            </a:r>
            <a:r>
              <a:rPr b="0"/>
              <a:t> </a:t>
            </a:r>
            <a:r>
              <a:rPr b="0"/>
              <a:t>davon</a:t>
            </a:r>
            <a:r>
              <a:rPr b="0"/>
              <a:t> </a:t>
            </a:r>
            <a:r>
              <a:rPr b="0"/>
              <a:t>abhält</a:t>
            </a:r>
            <a:r>
              <a:rPr b="0"/>
              <a:t> </a:t>
            </a:r>
            <a:r>
              <a:rPr b="0"/>
              <a:t>weiter</a:t>
            </a:r>
            <a:r>
              <a:rPr b="0"/>
              <a:t> Videos </a:t>
            </a:r>
            <a:r>
              <a:rPr b="0"/>
              <a:t>zu</a:t>
            </a:r>
            <a:r>
              <a:rPr b="0"/>
              <a:t> </a:t>
            </a:r>
            <a:r>
              <a:rPr b="0"/>
              <a:t>schauen</a:t>
            </a:r>
            <a:r>
              <a:rPr b="0"/>
              <a:t>?</a:t>
            </a:r>
            <a:endParaRPr lang="de-DE" b="0"/>
          </a:p>
          <a:p>
            <a:pPr>
              <a:defRPr/>
            </a:pPr>
            <a:endParaRPr b="0"/>
          </a:p>
          <a:p>
            <a:pPr>
              <a:defRPr/>
            </a:pPr>
            <a:r>
              <a:rPr b="0"/>
              <a:t>Wie </a:t>
            </a:r>
            <a:r>
              <a:rPr b="0"/>
              <a:t>könnt</a:t>
            </a:r>
            <a:r>
              <a:rPr b="0"/>
              <a:t> </a:t>
            </a:r>
            <a:r>
              <a:rPr b="0"/>
              <a:t>ihr</a:t>
            </a:r>
            <a:r>
              <a:rPr b="0"/>
              <a:t> </a:t>
            </a:r>
            <a:r>
              <a:rPr b="0"/>
              <a:t>euch</a:t>
            </a:r>
            <a:r>
              <a:rPr b="0"/>
              <a:t> </a:t>
            </a:r>
            <a:r>
              <a:rPr b="0"/>
              <a:t>gegenseitig</a:t>
            </a:r>
            <a:r>
              <a:rPr b="0"/>
              <a:t> </a:t>
            </a:r>
            <a:r>
              <a:rPr b="0"/>
              <a:t>Helfen</a:t>
            </a:r>
            <a:r>
              <a:rPr b="0"/>
              <a:t>, </a:t>
            </a:r>
            <a:r>
              <a:rPr b="0"/>
              <a:t>wenn</a:t>
            </a:r>
            <a:r>
              <a:rPr b="0"/>
              <a:t> </a:t>
            </a:r>
            <a:r>
              <a:rPr b="0"/>
              <a:t>ihr</a:t>
            </a:r>
            <a:r>
              <a:rPr b="0"/>
              <a:t> </a:t>
            </a:r>
            <a:r>
              <a:rPr b="0"/>
              <a:t>durch</a:t>
            </a:r>
            <a:r>
              <a:rPr b="0"/>
              <a:t> </a:t>
            </a:r>
            <a:r>
              <a:rPr b="0"/>
              <a:t>etwas</a:t>
            </a:r>
            <a:r>
              <a:rPr b="0"/>
              <a:t> </a:t>
            </a:r>
            <a:r>
              <a:rPr b="0"/>
              <a:t>abgelenkt</a:t>
            </a:r>
            <a:r>
              <a:rPr b="0"/>
              <a:t> </a:t>
            </a:r>
            <a:r>
              <a:rPr b="0"/>
              <a:t>werdet</a:t>
            </a:r>
            <a:r>
              <a:rPr b="0"/>
              <a:t>?</a:t>
            </a:r>
            <a:r>
              <a:rPr lang="de-DE" b="0"/>
              <a:t> </a:t>
            </a:r>
            <a:endParaRPr/>
          </a:p>
          <a:p>
            <a:pPr>
              <a:defRPr/>
            </a:pPr>
            <a:endParaRPr lang="de-DE" b="0"/>
          </a:p>
          <a:p>
            <a:pPr>
              <a:defRPr/>
            </a:pPr>
            <a:r>
              <a:rPr lang="de-DE" b="0"/>
              <a:t>Weitere Fallbeispiele:</a:t>
            </a:r>
            <a:endParaRPr/>
          </a:p>
          <a:p>
            <a:pPr>
              <a:defRPr/>
            </a:pPr>
            <a:r>
              <a:rPr lang="de-DE" b="0"/>
              <a:t>- </a:t>
            </a:r>
            <a:r>
              <a:rPr b="0"/>
              <a:t>Ein*e </a:t>
            </a:r>
            <a:r>
              <a:rPr b="0"/>
              <a:t>Schüler</a:t>
            </a:r>
            <a:r>
              <a:rPr b="0"/>
              <a:t>*in </a:t>
            </a:r>
            <a:r>
              <a:rPr b="0"/>
              <a:t>spielt</a:t>
            </a:r>
            <a:r>
              <a:rPr b="0"/>
              <a:t> </a:t>
            </a:r>
            <a:r>
              <a:rPr b="0"/>
              <a:t>während</a:t>
            </a:r>
            <a:r>
              <a:rPr b="0"/>
              <a:t> des </a:t>
            </a:r>
            <a:r>
              <a:rPr b="0"/>
              <a:t>Unterrichts</a:t>
            </a:r>
            <a:r>
              <a:rPr b="0"/>
              <a:t>/GTA </a:t>
            </a:r>
            <a:r>
              <a:rPr b="0"/>
              <a:t>ein</a:t>
            </a:r>
            <a:r>
              <a:rPr b="0"/>
              <a:t> Spiel auf dem iPad</a:t>
            </a:r>
            <a:r>
              <a:rPr lang="de-DE" b="0"/>
              <a:t>, ihr könnt euch nicht mehr konzentrieren</a:t>
            </a:r>
            <a:endParaRPr/>
          </a:p>
          <a:p>
            <a:pPr>
              <a:defRPr/>
            </a:pPr>
            <a:r>
              <a:rPr lang="de-DE" b="0"/>
              <a:t>- ihr bekommt ein Arbeitsblatt auf dem ein kleines Bild oben in der Ecke ist per </a:t>
            </a:r>
            <a:r>
              <a:rPr lang="de-DE" b="0"/>
              <a:t>AirDrop</a:t>
            </a:r>
            <a:r>
              <a:rPr lang="de-DE" b="0"/>
              <a:t> ihr malt es bunt an und bekommt den Arbeitsauftrag nicht mit</a:t>
            </a: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</p:spTree>
  </p:cSld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ChangeAspect="1" noGrp="1" noRot="1"/>
          </p:cNvSpPr>
          <p:nvPr>
            <p:ph type="sldImg"/>
          </p:nvPr>
        </p:nvSpPr>
        <p:spPr bwMode="auto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Im</a:t>
            </a:r>
            <a:r>
              <a:rPr/>
              <a:t> </a:t>
            </a:r>
            <a:r>
              <a:rPr/>
              <a:t>Unterrichtsgespräch</a:t>
            </a:r>
            <a:r>
              <a:rPr/>
              <a:t> </a:t>
            </a:r>
            <a:r>
              <a:rPr/>
              <a:t>werden</a:t>
            </a:r>
            <a:r>
              <a:rPr/>
              <a:t> </a:t>
            </a:r>
            <a:r>
              <a:rPr/>
              <a:t>Strategien</a:t>
            </a:r>
            <a:r>
              <a:rPr/>
              <a:t> </a:t>
            </a:r>
            <a:r>
              <a:rPr/>
              <a:t>überlegt</a:t>
            </a:r>
            <a:r>
              <a:rPr/>
              <a:t> und </a:t>
            </a:r>
            <a:r>
              <a:rPr lang="de-DE"/>
              <a:t>auf dem Poster gesammelt</a:t>
            </a:r>
            <a:r>
              <a:rPr/>
              <a:t>. </a:t>
            </a:r>
            <a:r>
              <a:rPr lang="de-DE"/>
              <a:t>Welche Tipps haben wir einerseits für Willi zu Hause, welche Tipps haben wir für den Unterricht </a:t>
            </a:r>
            <a:endParaRPr/>
          </a:p>
          <a:p>
            <a:pPr>
              <a:defRPr/>
            </a:pPr>
            <a:endParaRPr lang="de-DE"/>
          </a:p>
          <a:p>
            <a:pPr>
              <a:defRPr/>
            </a:pPr>
            <a:r>
              <a:rPr/>
              <a:t>Beispiele</a:t>
            </a:r>
            <a:r>
              <a:rPr/>
              <a:t> </a:t>
            </a:r>
            <a:r>
              <a:rPr/>
              <a:t>könnten</a:t>
            </a:r>
            <a:r>
              <a:rPr/>
              <a:t> se</a:t>
            </a:r>
            <a:r>
              <a:rPr lang="de-DE"/>
              <a:t>in: </a:t>
            </a:r>
            <a:endParaRPr/>
          </a:p>
          <a:p>
            <a:pPr>
              <a:defRPr/>
            </a:pPr>
            <a:endParaRPr lang="de-DE"/>
          </a:p>
          <a:p>
            <a:pPr>
              <a:defRPr/>
            </a:pPr>
            <a:r>
              <a:rPr lang="de-DE"/>
              <a:t>Für den Unterricht:			</a:t>
            </a:r>
            <a:endParaRPr/>
          </a:p>
          <a:p>
            <a:pPr marL="217793" indent="-217793">
              <a:buFont typeface="Arial"/>
              <a:buChar char="–"/>
              <a:defRPr/>
            </a:pPr>
            <a:r>
              <a:rPr/>
              <a:t>Sich</a:t>
            </a:r>
            <a:r>
              <a:rPr/>
              <a:t> </a:t>
            </a:r>
            <a:r>
              <a:rPr/>
              <a:t>gegenseitig</a:t>
            </a:r>
            <a:r>
              <a:rPr/>
              <a:t> </a:t>
            </a:r>
            <a:r>
              <a:rPr/>
              <a:t>erinnern</a:t>
            </a:r>
            <a:r>
              <a:rPr/>
              <a:t> </a:t>
            </a:r>
            <a:r>
              <a:rPr/>
              <a:t>aufzupassen</a:t>
            </a:r>
            <a:r>
              <a:rPr/>
              <a:t> </a:t>
            </a:r>
            <a:endParaRPr/>
          </a:p>
          <a:p>
            <a:pPr marL="217793" indent="-217793">
              <a:buFont typeface="Arial"/>
              <a:buChar char="–"/>
              <a:defRPr/>
            </a:pPr>
            <a:r>
              <a:rPr/>
              <a:t>Spielende</a:t>
            </a:r>
            <a:r>
              <a:rPr/>
              <a:t> Kinder der </a:t>
            </a:r>
            <a:r>
              <a:rPr/>
              <a:t>Lehrkraft</a:t>
            </a:r>
            <a:r>
              <a:rPr/>
              <a:t> </a:t>
            </a:r>
            <a:r>
              <a:rPr/>
              <a:t>melde</a:t>
            </a:r>
            <a:r>
              <a:rPr lang="de-DE"/>
              <a:t>n</a:t>
            </a:r>
            <a:r>
              <a:rPr lang="de-DE"/>
              <a:t>			</a:t>
            </a:r>
            <a:endParaRPr/>
          </a:p>
          <a:p>
            <a:pPr marL="217793" marR="0" lvl="0" indent="-217793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–"/>
              <a:defRPr/>
            </a:pPr>
            <a:r>
              <a:rPr lang="de-DE"/>
              <a:t>Skill</a:t>
            </a:r>
            <a:r>
              <a:rPr lang="de-DE"/>
              <a:t>-Strategien anwenden</a:t>
            </a:r>
            <a:endParaRPr/>
          </a:p>
          <a:p>
            <a:pPr marL="217793" marR="0" lvl="0" indent="-217793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–"/>
              <a:defRPr/>
            </a:pPr>
            <a:endParaRPr lang="de-DE"/>
          </a:p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defRPr/>
            </a:pPr>
            <a:r>
              <a:rPr lang="de-DE"/>
              <a:t>Strategien für zu Hause </a:t>
            </a:r>
            <a:endParaRPr/>
          </a:p>
          <a:p>
            <a:pPr marL="217793" marR="0" lvl="0" indent="-217793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–"/>
              <a:defRPr/>
            </a:pPr>
            <a:r>
              <a:rPr/>
              <a:t>Kleine</a:t>
            </a:r>
            <a:r>
              <a:rPr/>
              <a:t> </a:t>
            </a:r>
            <a:r>
              <a:rPr/>
              <a:t>Belohnung</a:t>
            </a:r>
            <a:r>
              <a:rPr/>
              <a:t> </a:t>
            </a:r>
            <a:r>
              <a:rPr/>
              <a:t>wenn</a:t>
            </a:r>
            <a:r>
              <a:rPr/>
              <a:t> es gut </a:t>
            </a:r>
            <a:r>
              <a:rPr/>
              <a:t>funktioniert</a:t>
            </a:r>
            <a:r>
              <a:rPr/>
              <a:t> hat. </a:t>
            </a:r>
            <a:r>
              <a:rPr/>
              <a:t>z.B.</a:t>
            </a:r>
            <a:r>
              <a:rPr/>
              <a:t>: </a:t>
            </a:r>
            <a:r>
              <a:rPr/>
              <a:t>Musik</a:t>
            </a:r>
            <a:r>
              <a:rPr/>
              <a:t> </a:t>
            </a:r>
            <a:r>
              <a:rPr/>
              <a:t>hören</a:t>
            </a:r>
            <a:r>
              <a:rPr/>
              <a:t>, 2 </a:t>
            </a:r>
            <a:r>
              <a:rPr/>
              <a:t>Gummibärchen</a:t>
            </a:r>
            <a:r>
              <a:rPr/>
              <a:t>, </a:t>
            </a:r>
            <a:r>
              <a:rPr/>
              <a:t>mit</a:t>
            </a:r>
            <a:r>
              <a:rPr/>
              <a:t> </a:t>
            </a:r>
            <a:r>
              <a:rPr/>
              <a:t>Freunden</a:t>
            </a:r>
            <a:r>
              <a:rPr/>
              <a:t> </a:t>
            </a:r>
            <a:r>
              <a:rPr/>
              <a:t>treffen</a:t>
            </a:r>
            <a:r>
              <a:rPr/>
              <a:t>/</a:t>
            </a:r>
            <a:r>
              <a:rPr/>
              <a:t>telefonieren</a:t>
            </a:r>
            <a:r>
              <a:rPr/>
              <a:t>, </a:t>
            </a:r>
            <a:r>
              <a:rPr/>
              <a:t>einem</a:t>
            </a:r>
            <a:r>
              <a:rPr/>
              <a:t> Hobby </a:t>
            </a:r>
            <a:r>
              <a:rPr/>
              <a:t>nachgehen</a:t>
            </a:r>
            <a:r>
              <a:rPr/>
              <a:t> </a:t>
            </a:r>
            <a:endParaRPr lang="de-DE"/>
          </a:p>
          <a:p>
            <a:pPr marL="217793" indent="-217793">
              <a:buFont typeface="Arial"/>
              <a:buChar char="–"/>
              <a:defRPr/>
            </a:pPr>
            <a:r>
              <a:rPr lang="de-DE"/>
              <a:t>Bildschirmzeit einstellen</a:t>
            </a:r>
            <a:endParaRPr/>
          </a:p>
          <a:p>
            <a:pPr marL="217793" indent="-217793">
              <a:buFont typeface="Arial"/>
              <a:buChar char="–"/>
              <a:defRPr/>
            </a:pPr>
            <a:r>
              <a:rPr lang="de-DE"/>
              <a:t>Eltern daheim um Hilfe bitten </a:t>
            </a:r>
            <a:endParaRPr/>
          </a:p>
          <a:p>
            <a:pPr marL="217793" indent="-217793">
              <a:buFont typeface="Arial"/>
              <a:buChar char="–"/>
              <a:defRPr/>
            </a:pPr>
            <a:r>
              <a:rPr lang="de-DE"/>
              <a:t>Sich bei Videos und spielerischen Hausaufgaben ein Zeitlimit (mit </a:t>
            </a:r>
            <a:r>
              <a:rPr lang="de-DE"/>
              <a:t>Timer</a:t>
            </a:r>
            <a:r>
              <a:rPr lang="de-DE"/>
              <a:t>) setzen </a:t>
            </a:r>
            <a:endParaRPr/>
          </a:p>
          <a:p>
            <a:pPr marL="217793" indent="-217793">
              <a:buFont typeface="Arial"/>
              <a:buChar char="–"/>
              <a:defRPr/>
            </a:pPr>
            <a:r>
              <a:rPr/>
              <a:t>...</a:t>
            </a: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</p:spTree>
  </p:cSld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ChangeAspect="1" noGrp="1" noRot="1"/>
          </p:cNvSpPr>
          <p:nvPr>
            <p:ph type="sldImg"/>
          </p:nvPr>
        </p:nvSpPr>
        <p:spPr bwMode="auto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97E7CC76-F47B-CDF7-1392-625E22254B8B}" type="slidenum">
              <a:rPr/>
              <a:t/>
            </a:fld>
            <a:endParaRPr/>
          </a:p>
        </p:txBody>
      </p:sp>
    </p:spTree>
  </p:cSld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ChangeAspect="1" noGrp="1" noRot="1"/>
          </p:cNvSpPr>
          <p:nvPr>
            <p:ph type="sldImg"/>
          </p:nvPr>
        </p:nvSpPr>
        <p:spPr bwMode="auto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32436F07-0099-0081-8F75-C83447FD2739}" type="slidenum">
              <a:rPr/>
              <a:t/>
            </a:fld>
            <a:endParaRPr/>
          </a:p>
        </p:txBody>
      </p:sp>
    </p:spTree>
  </p:cSld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ChangeAspect="1" noGrp="1" noRot="1"/>
          </p:cNvSpPr>
          <p:nvPr>
            <p:ph type="sldImg"/>
          </p:nvPr>
        </p:nvSpPr>
        <p:spPr bwMode="auto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Klasse in 2 Gruppen einteilen</a:t>
            </a:r>
            <a:endParaRPr lang="de-DE"/>
          </a:p>
          <a:p>
            <a:pPr>
              <a:defRPr/>
            </a:pPr>
            <a:endParaRPr/>
          </a:p>
          <a:p>
            <a:pPr>
              <a:defRPr/>
            </a:pPr>
            <a:endParaRPr lang="de-DE"/>
          </a:p>
          <a:p>
            <a:pPr>
              <a:defRPr/>
            </a:pPr>
            <a:r>
              <a:rPr/>
              <a:t>Hintergrund</a:t>
            </a:r>
            <a:r>
              <a:rPr/>
              <a:t> für </a:t>
            </a:r>
            <a:r>
              <a:rPr/>
              <a:t>Lehrkraft</a:t>
            </a:r>
            <a:r>
              <a:rPr/>
              <a:t> / der Klasse </a:t>
            </a:r>
            <a:r>
              <a:rPr/>
              <a:t>nicht</a:t>
            </a:r>
            <a:r>
              <a:rPr/>
              <a:t> </a:t>
            </a:r>
            <a:r>
              <a:rPr/>
              <a:t>mitteilen</a:t>
            </a:r>
            <a:r>
              <a:rPr/>
              <a:t>: Gruppe A </a:t>
            </a:r>
            <a:r>
              <a:rPr/>
              <a:t>soll</a:t>
            </a:r>
            <a:r>
              <a:rPr/>
              <a:t> </a:t>
            </a:r>
            <a:r>
              <a:rPr/>
              <a:t>durch</a:t>
            </a:r>
            <a:r>
              <a:rPr/>
              <a:t> die </a:t>
            </a:r>
            <a:r>
              <a:rPr lang="de-DE"/>
              <a:t>spielerische Übung </a:t>
            </a:r>
            <a:r>
              <a:rPr/>
              <a:t>abgelenkt</a:t>
            </a:r>
            <a:r>
              <a:rPr/>
              <a:t> </a:t>
            </a:r>
            <a:r>
              <a:rPr/>
              <a:t>werden</a:t>
            </a:r>
            <a:r>
              <a:rPr/>
              <a:t>. </a:t>
            </a:r>
            <a:r>
              <a:rPr lang="de-DE"/>
              <a:t>Die Kinder sollen jeder für sich, alleine das Spiel spielen. Gruppe </a:t>
            </a:r>
            <a:r>
              <a:rPr/>
              <a:t>B </a:t>
            </a:r>
            <a:r>
              <a:rPr/>
              <a:t>soll</a:t>
            </a:r>
            <a:r>
              <a:rPr/>
              <a:t> </a:t>
            </a:r>
            <a:r>
              <a:rPr/>
              <a:t>mit</a:t>
            </a:r>
            <a:r>
              <a:rPr/>
              <a:t> </a:t>
            </a:r>
            <a:r>
              <a:rPr/>
              <a:t>ihrer</a:t>
            </a:r>
            <a:r>
              <a:rPr/>
              <a:t> </a:t>
            </a:r>
            <a:r>
              <a:rPr/>
              <a:t>gesamten</a:t>
            </a:r>
            <a:r>
              <a:rPr/>
              <a:t> </a:t>
            </a:r>
            <a:r>
              <a:rPr/>
              <a:t>Aufmerksamkeit</a:t>
            </a:r>
            <a:r>
              <a:rPr/>
              <a:t> </a:t>
            </a:r>
            <a:r>
              <a:rPr/>
              <a:t>bei</a:t>
            </a:r>
            <a:r>
              <a:rPr/>
              <a:t> dem </a:t>
            </a:r>
            <a:r>
              <a:rPr/>
              <a:t>Vortrag</a:t>
            </a:r>
            <a:r>
              <a:rPr/>
              <a:t> sein.</a:t>
            </a:r>
            <a:r>
              <a:rPr lang="de-DE"/>
              <a:t> Es soll dargestellt werden, wie wenig sich die Kinder, die wärend des Vortrags spielen etwas mitbekommen. </a:t>
            </a:r>
            <a:endParaRPr/>
          </a:p>
          <a:p>
            <a:pPr>
              <a:defRPr/>
            </a:pPr>
            <a:endParaRPr lang="de-DE"/>
          </a:p>
          <a:p>
            <a:pPr>
              <a:defRPr/>
            </a:pPr>
            <a:r>
              <a:rPr lang="de-DE"/>
              <a:t>Tipp: Geht nicht zu sehr auf die spielende Gruppe ein, erklärt den Auftrag kurz und beginnt dann mit dem Vortrag. Sagt, dass ihr etwas ganz interessantes jetzt erzählen werdet. </a:t>
            </a: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</p:spTree>
  </p:cSld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ChangeAspect="1" noGrp="1" noRot="1"/>
          </p:cNvSpPr>
          <p:nvPr>
            <p:ph type="sldImg"/>
          </p:nvPr>
        </p:nvSpPr>
        <p:spPr bwMode="auto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CCC27C20-D33F-4F82-3C96-BA7E3B841FD9}" type="slidenum">
              <a:rPr/>
              <a:t/>
            </a:fld>
            <a:endParaRPr/>
          </a:p>
        </p:txBody>
      </p:sp>
    </p:spTree>
  </p:cSld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ChangeAspect="1" noGrp="1" noRot="1"/>
          </p:cNvSpPr>
          <p:nvPr>
            <p:ph type="sldImg"/>
          </p:nvPr>
        </p:nvSpPr>
        <p:spPr bwMode="auto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r>
              <a:rPr sz="1200" b="0" i="0" u="none">
                <a:solidFill>
                  <a:schemeClr val="tx1"/>
                </a:solidFill>
                <a:latin typeface="Arial"/>
                <a:ea typeface="Arial"/>
                <a:cs typeface="Arial"/>
              </a:rPr>
              <a:t>Die Pomelo hat je nach Sorte eine grüne oder gelbe und glatte Schale. Eine Pomelo ist mit 15-50 cm auffällig groß, hat einen angenehm süß-säuerlichen Geschmack nach Orange und Grapefruit. </a:t>
            </a:r>
            <a:r>
              <a:rPr lang="de-DE" sz="1200" b="0" i="0" u="none" strike="noStrike" cap="none" spc="0">
                <a:solidFill>
                  <a:schemeClr val="tx1"/>
                </a:solidFill>
                <a:latin typeface="Arial"/>
                <a:ea typeface="Arial"/>
                <a:cs typeface="Arial"/>
              </a:rPr>
              <a:t> Ihre Form ähnelt der einer Birne.</a:t>
            </a:r>
            <a:r>
              <a:rPr sz="1200" b="0" i="0" u="none">
                <a:solidFill>
                  <a:schemeClr val="tx1"/>
                </a:solidFill>
                <a:latin typeface="Arial"/>
                <a:ea typeface="Arial"/>
                <a:cs typeface="Arial"/>
              </a:rPr>
              <a:t>Sie ist recht schwer und hat eine Birnenform. Die Schale ist relativ dick und das essbare Fruchtfleisch ist auch im reifen Zustand sehr fest. Ihr Fruchtfleisch ist gelblich bis blassrot.</a:t>
            </a:r>
            <a:endParaRPr sz="1200" b="0">
              <a:solidFill>
                <a:schemeClr val="tx1"/>
              </a:solidFill>
              <a:latin typeface="Arial"/>
              <a:cs typeface="Arial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</p:spTree>
  </p:cSld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ChangeAspect="1" noGrp="1" noRot="1"/>
          </p:cNvSpPr>
          <p:nvPr>
            <p:ph type="sldImg"/>
          </p:nvPr>
        </p:nvSpPr>
        <p:spPr bwMode="auto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F0B0E0FF-ABCF-5497-2A0E-E1C0C2F0DFA2}" type="slidenum">
              <a:rPr/>
              <a:t/>
            </a:fld>
            <a:endParaRPr/>
          </a:p>
        </p:txBody>
      </p:sp>
    </p:spTree>
  </p:cSld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ChangeAspect="1" noGrp="1" noRot="1"/>
          </p:cNvSpPr>
          <p:nvPr>
            <p:ph type="sldImg"/>
          </p:nvPr>
        </p:nvSpPr>
        <p:spPr bwMode="auto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Bionisch = Technik auf Basis von biologischen Phänomenen</a:t>
            </a: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</p:spTree>
  </p:cSld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ChangeAspect="1" noGrp="1" noRot="1"/>
          </p:cNvSpPr>
          <p:nvPr>
            <p:ph type="sldImg"/>
          </p:nvPr>
        </p:nvSpPr>
        <p:spPr bwMode="auto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r>
              <a:rPr sz="1300" b="0" i="0" u="none">
                <a:solidFill>
                  <a:srgbClr val="000000"/>
                </a:solidFill>
                <a:latin typeface="Arial"/>
                <a:ea typeface="Arial"/>
                <a:cs typeface="Arial"/>
              </a:rPr>
              <a:t>Die </a:t>
            </a:r>
            <a:r>
              <a:rPr sz="1300" b="1" i="0" u="sng">
                <a:solidFill>
                  <a:srgbClr val="000000"/>
                </a:solidFill>
                <a:latin typeface="Arial"/>
                <a:ea typeface="Arial"/>
                <a:cs typeface="Arial"/>
              </a:rPr>
              <a:t>Bionik</a:t>
            </a:r>
            <a:endParaRPr sz="1300" b="1" i="0" u="sng">
              <a:solidFill>
                <a:srgbClr val="000000"/>
              </a:solidFill>
              <a:latin typeface="Arial"/>
              <a:ea typeface="Arial"/>
              <a:cs typeface="Arial"/>
            </a:endParaRPr>
          </a:p>
          <a:p>
            <a:pPr marL="228806" indent="-228806">
              <a:buFont typeface="Arial"/>
              <a:buChar char="–"/>
              <a:defRPr/>
            </a:pPr>
            <a:r>
              <a:rPr sz="1300" b="0" i="0" u="none">
                <a:solidFill>
                  <a:srgbClr val="000000"/>
                </a:solidFill>
                <a:latin typeface="Arial"/>
                <a:ea typeface="Arial"/>
                <a:cs typeface="Arial"/>
              </a:rPr>
              <a:t>Natur</a:t>
            </a:r>
            <a:r>
              <a:rPr sz="1300" b="0" i="0" u="none">
                <a:solidFill>
                  <a:srgbClr val="000000"/>
                </a:solidFill>
                <a:latin typeface="Arial"/>
                <a:ea typeface="Arial"/>
                <a:cs typeface="Arial"/>
              </a:rPr>
              <a:t> </a:t>
            </a:r>
            <a:r>
              <a:rPr sz="1300" b="0" i="0" u="none">
                <a:solidFill>
                  <a:srgbClr val="000000"/>
                </a:solidFill>
                <a:latin typeface="Arial"/>
                <a:ea typeface="Arial"/>
                <a:cs typeface="Arial"/>
              </a:rPr>
              <a:t>als</a:t>
            </a:r>
            <a:r>
              <a:rPr sz="1300" b="0" i="0" u="none">
                <a:solidFill>
                  <a:srgbClr val="000000"/>
                </a:solidFill>
                <a:latin typeface="Arial"/>
                <a:ea typeface="Arial"/>
                <a:cs typeface="Arial"/>
              </a:rPr>
              <a:t> </a:t>
            </a:r>
            <a:r>
              <a:rPr sz="1300" b="0" i="0" u="none">
                <a:solidFill>
                  <a:srgbClr val="000000"/>
                </a:solidFill>
                <a:latin typeface="Arial"/>
                <a:ea typeface="Arial"/>
                <a:cs typeface="Arial"/>
              </a:rPr>
              <a:t>Vorbild</a:t>
            </a:r>
            <a:endParaRPr sz="1300" b="0" i="0" u="none">
              <a:solidFill>
                <a:srgbClr val="000000"/>
              </a:solidFill>
              <a:latin typeface="Arial"/>
              <a:ea typeface="Arial"/>
              <a:cs typeface="Arial"/>
            </a:endParaRPr>
          </a:p>
          <a:p>
            <a:pPr marL="228806" indent="-228806">
              <a:buFont typeface="Arial"/>
              <a:buChar char="–"/>
              <a:defRPr/>
            </a:pPr>
            <a:r>
              <a:rPr sz="1300" b="0" i="0" u="none">
                <a:solidFill>
                  <a:srgbClr val="000000"/>
                </a:solidFill>
                <a:latin typeface="Arial"/>
                <a:ea typeface="Arial"/>
                <a:cs typeface="Arial"/>
              </a:rPr>
              <a:t>untersucht</a:t>
            </a:r>
            <a:r>
              <a:rPr sz="1300" b="0" i="0" u="none">
                <a:solidFill>
                  <a:srgbClr val="000000"/>
                </a:solidFill>
                <a:latin typeface="Arial"/>
                <a:ea typeface="Arial"/>
                <a:cs typeface="Arial"/>
              </a:rPr>
              <a:t> </a:t>
            </a:r>
            <a:r>
              <a:rPr sz="1300" b="0" i="0" u="none">
                <a:solidFill>
                  <a:srgbClr val="000000"/>
                </a:solidFill>
                <a:latin typeface="Arial"/>
                <a:ea typeface="Arial"/>
                <a:cs typeface="Arial"/>
              </a:rPr>
              <a:t>Strukturen</a:t>
            </a:r>
            <a:r>
              <a:rPr sz="1300" b="0" i="0" u="none">
                <a:solidFill>
                  <a:srgbClr val="000000"/>
                </a:solidFill>
                <a:latin typeface="Arial"/>
                <a:ea typeface="Arial"/>
                <a:cs typeface="Arial"/>
              </a:rPr>
              <a:t>, </a:t>
            </a:r>
            <a:r>
              <a:rPr sz="1300" b="0" i="0" u="none">
                <a:solidFill>
                  <a:srgbClr val="000000"/>
                </a:solidFill>
                <a:latin typeface="Arial"/>
                <a:ea typeface="Arial"/>
                <a:cs typeface="Arial"/>
              </a:rPr>
              <a:t>Prozesse</a:t>
            </a:r>
            <a:r>
              <a:rPr sz="1300" b="0" i="0" u="none">
                <a:solidFill>
                  <a:srgbClr val="000000"/>
                </a:solidFill>
                <a:latin typeface="Arial"/>
                <a:ea typeface="Arial"/>
                <a:cs typeface="Arial"/>
              </a:rPr>
              <a:t> und </a:t>
            </a:r>
            <a:r>
              <a:rPr sz="1300" b="0" i="0" u="none">
                <a:solidFill>
                  <a:srgbClr val="000000"/>
                </a:solidFill>
                <a:latin typeface="Arial"/>
                <a:ea typeface="Arial"/>
                <a:cs typeface="Arial"/>
              </a:rPr>
              <a:t>Konstruktionen</a:t>
            </a:r>
            <a:r>
              <a:rPr sz="1300" b="0" i="0" u="none">
                <a:solidFill>
                  <a:srgbClr val="000000"/>
                </a:solidFill>
                <a:latin typeface="Arial"/>
                <a:ea typeface="Arial"/>
                <a:cs typeface="Arial"/>
              </a:rPr>
              <a:t> die </a:t>
            </a:r>
            <a:r>
              <a:rPr sz="1300" b="0" i="0" u="none">
                <a:solidFill>
                  <a:srgbClr val="000000"/>
                </a:solidFill>
                <a:latin typeface="Arial"/>
                <a:ea typeface="Arial"/>
                <a:cs typeface="Arial"/>
              </a:rPr>
              <a:t>Tiere</a:t>
            </a:r>
            <a:r>
              <a:rPr sz="1300" b="0" i="0" u="none">
                <a:solidFill>
                  <a:srgbClr val="000000"/>
                </a:solidFill>
                <a:latin typeface="Arial"/>
                <a:ea typeface="Arial"/>
                <a:cs typeface="Arial"/>
              </a:rPr>
              <a:t> und </a:t>
            </a:r>
            <a:r>
              <a:rPr sz="1300" b="0" i="0" u="none">
                <a:solidFill>
                  <a:srgbClr val="000000"/>
                </a:solidFill>
                <a:latin typeface="Arial"/>
                <a:ea typeface="Arial"/>
                <a:cs typeface="Arial"/>
              </a:rPr>
              <a:t>Pflanzen</a:t>
            </a:r>
            <a:r>
              <a:rPr sz="1300" b="0" i="0" u="none">
                <a:solidFill>
                  <a:srgbClr val="000000"/>
                </a:solidFill>
                <a:latin typeface="Arial"/>
                <a:ea typeface="Arial"/>
                <a:cs typeface="Arial"/>
              </a:rPr>
              <a:t> </a:t>
            </a:r>
            <a:r>
              <a:rPr sz="1300" b="0" i="0" u="none">
                <a:solidFill>
                  <a:srgbClr val="000000"/>
                </a:solidFill>
                <a:latin typeface="Arial"/>
                <a:ea typeface="Arial"/>
                <a:cs typeface="Arial"/>
              </a:rPr>
              <a:t>im</a:t>
            </a:r>
            <a:r>
              <a:rPr sz="1300" b="0" i="0" u="none">
                <a:solidFill>
                  <a:srgbClr val="000000"/>
                </a:solidFill>
                <a:latin typeface="Arial"/>
                <a:ea typeface="Arial"/>
                <a:cs typeface="Arial"/>
              </a:rPr>
              <a:t> </a:t>
            </a:r>
            <a:r>
              <a:rPr sz="1300" b="0" i="0" u="none">
                <a:solidFill>
                  <a:srgbClr val="000000"/>
                </a:solidFill>
                <a:latin typeface="Arial"/>
                <a:ea typeface="Arial"/>
                <a:cs typeface="Arial"/>
              </a:rPr>
              <a:t>Lauf</a:t>
            </a:r>
            <a:r>
              <a:rPr sz="1300" b="0" i="0" u="none">
                <a:solidFill>
                  <a:srgbClr val="000000"/>
                </a:solidFill>
                <a:latin typeface="Arial"/>
                <a:ea typeface="Arial"/>
                <a:cs typeface="Arial"/>
              </a:rPr>
              <a:t> der Evolution </a:t>
            </a:r>
            <a:r>
              <a:rPr sz="1300" b="0" i="0" u="none">
                <a:solidFill>
                  <a:srgbClr val="000000"/>
                </a:solidFill>
                <a:latin typeface="Arial"/>
                <a:ea typeface="Arial"/>
                <a:cs typeface="Arial"/>
              </a:rPr>
              <a:t>entwickelt</a:t>
            </a:r>
            <a:r>
              <a:rPr sz="1300" b="0" i="0" u="none">
                <a:solidFill>
                  <a:srgbClr val="000000"/>
                </a:solidFill>
                <a:latin typeface="Arial"/>
                <a:ea typeface="Arial"/>
                <a:cs typeface="Arial"/>
              </a:rPr>
              <a:t> </a:t>
            </a:r>
            <a:r>
              <a:rPr sz="1300" b="0" i="0" u="none">
                <a:solidFill>
                  <a:srgbClr val="000000"/>
                </a:solidFill>
                <a:latin typeface="Arial"/>
                <a:ea typeface="Arial"/>
                <a:cs typeface="Arial"/>
              </a:rPr>
              <a:t>haben</a:t>
            </a:r>
            <a:r>
              <a:rPr sz="1300" b="0" i="0" u="none">
                <a:solidFill>
                  <a:srgbClr val="000000"/>
                </a:solidFill>
                <a:latin typeface="Arial"/>
                <a:ea typeface="Arial"/>
                <a:cs typeface="Arial"/>
              </a:rPr>
              <a:t> und </a:t>
            </a:r>
            <a:r>
              <a:rPr sz="1300" b="0" i="0" u="none">
                <a:solidFill>
                  <a:srgbClr val="000000"/>
                </a:solidFill>
                <a:latin typeface="Arial"/>
                <a:ea typeface="Arial"/>
                <a:cs typeface="Arial"/>
              </a:rPr>
              <a:t>überträgt</a:t>
            </a:r>
            <a:r>
              <a:rPr sz="1300" b="0" i="0" u="none">
                <a:solidFill>
                  <a:srgbClr val="000000"/>
                </a:solidFill>
                <a:latin typeface="Arial"/>
                <a:ea typeface="Arial"/>
                <a:cs typeface="Arial"/>
              </a:rPr>
              <a:t> </a:t>
            </a:r>
            <a:r>
              <a:rPr sz="1300" b="0" i="0" u="none">
                <a:solidFill>
                  <a:srgbClr val="000000"/>
                </a:solidFill>
                <a:latin typeface="Arial"/>
                <a:ea typeface="Arial"/>
                <a:cs typeface="Arial"/>
              </a:rPr>
              <a:t>sie</a:t>
            </a:r>
            <a:r>
              <a:rPr sz="1300" b="0" i="0" u="none">
                <a:solidFill>
                  <a:srgbClr val="000000"/>
                </a:solidFill>
                <a:latin typeface="Arial"/>
                <a:ea typeface="Arial"/>
                <a:cs typeface="Arial"/>
              </a:rPr>
              <a:t> auf die Technik</a:t>
            </a:r>
            <a:endParaRPr/>
          </a:p>
          <a:p>
            <a:pPr marL="228806" indent="-228806">
              <a:buFont typeface="Arial"/>
              <a:buChar char="–"/>
              <a:defRPr/>
            </a:pPr>
            <a:r>
              <a:rPr sz="1300" b="0" i="0" u="none">
                <a:solidFill>
                  <a:srgbClr val="000000"/>
                </a:solidFill>
                <a:latin typeface="Arial"/>
                <a:ea typeface="Arial"/>
                <a:cs typeface="Arial"/>
              </a:rPr>
              <a:t>Dazu muss die </a:t>
            </a:r>
            <a:r>
              <a:rPr sz="1300" b="0" i="0" u="none">
                <a:solidFill>
                  <a:srgbClr val="000000"/>
                </a:solidFill>
                <a:latin typeface="Arial"/>
                <a:ea typeface="Arial"/>
                <a:cs typeface="Arial"/>
              </a:rPr>
              <a:t>Funktionsweise</a:t>
            </a:r>
            <a:r>
              <a:rPr sz="1300" b="0" i="0" u="none">
                <a:solidFill>
                  <a:srgbClr val="000000"/>
                </a:solidFill>
                <a:latin typeface="Arial"/>
                <a:ea typeface="Arial"/>
                <a:cs typeface="Arial"/>
              </a:rPr>
              <a:t> </a:t>
            </a:r>
            <a:r>
              <a:rPr sz="1300" b="0" i="0" u="none">
                <a:solidFill>
                  <a:srgbClr val="000000"/>
                </a:solidFill>
                <a:latin typeface="Arial"/>
                <a:ea typeface="Arial"/>
                <a:cs typeface="Arial"/>
              </a:rPr>
              <a:t>verstanden</a:t>
            </a:r>
            <a:r>
              <a:rPr sz="1300" b="0" i="0" u="none">
                <a:solidFill>
                  <a:srgbClr val="000000"/>
                </a:solidFill>
                <a:latin typeface="Arial"/>
                <a:ea typeface="Arial"/>
                <a:cs typeface="Arial"/>
              </a:rPr>
              <a:t> </a:t>
            </a:r>
            <a:r>
              <a:rPr sz="1300" b="0" i="0" u="none">
                <a:solidFill>
                  <a:srgbClr val="000000"/>
                </a:solidFill>
                <a:latin typeface="Arial"/>
                <a:ea typeface="Arial"/>
                <a:cs typeface="Arial"/>
              </a:rPr>
              <a:t>werden</a:t>
            </a:r>
            <a:endParaRPr/>
          </a:p>
          <a:p>
            <a:pPr>
              <a:defRPr/>
            </a:pPr>
            <a:endParaRPr/>
          </a:p>
          <a:p>
            <a:pPr>
              <a:defRPr/>
            </a:pPr>
            <a:r>
              <a:rPr b="0">
                <a:solidFill>
                  <a:schemeClr val="tx1"/>
                </a:solidFill>
              </a:rPr>
              <a:t>Hintergrundwissen</a:t>
            </a:r>
            <a:r>
              <a:rPr b="0">
                <a:solidFill>
                  <a:schemeClr val="tx1"/>
                </a:solidFill>
              </a:rPr>
              <a:t>, das </a:t>
            </a:r>
            <a:r>
              <a:rPr b="0">
                <a:solidFill>
                  <a:schemeClr val="tx1"/>
                </a:solidFill>
              </a:rPr>
              <a:t>eventuell</a:t>
            </a:r>
            <a:r>
              <a:rPr b="0">
                <a:solidFill>
                  <a:schemeClr val="tx1"/>
                </a:solidFill>
              </a:rPr>
              <a:t> </a:t>
            </a:r>
            <a:r>
              <a:rPr b="0">
                <a:solidFill>
                  <a:schemeClr val="tx1"/>
                </a:solidFill>
              </a:rPr>
              <a:t>angebracht</a:t>
            </a:r>
            <a:r>
              <a:rPr b="0">
                <a:solidFill>
                  <a:schemeClr val="tx1"/>
                </a:solidFill>
              </a:rPr>
              <a:t> </a:t>
            </a:r>
            <a:r>
              <a:rPr b="0">
                <a:solidFill>
                  <a:schemeClr val="tx1"/>
                </a:solidFill>
              </a:rPr>
              <a:t>werden</a:t>
            </a:r>
            <a:r>
              <a:rPr b="0">
                <a:solidFill>
                  <a:schemeClr val="tx1"/>
                </a:solidFill>
              </a:rPr>
              <a:t> </a:t>
            </a:r>
            <a:r>
              <a:rPr b="0">
                <a:solidFill>
                  <a:schemeClr val="tx1"/>
                </a:solidFill>
              </a:rPr>
              <a:t>kann</a:t>
            </a:r>
            <a:r>
              <a:rPr b="0">
                <a:solidFill>
                  <a:schemeClr val="tx1"/>
                </a:solidFill>
              </a:rPr>
              <a:t>: </a:t>
            </a:r>
            <a:endParaRPr/>
          </a:p>
          <a:p>
            <a:pPr>
              <a:defRPr/>
            </a:pPr>
            <a:r>
              <a:rPr b="0">
                <a:solidFill>
                  <a:schemeClr val="tx1"/>
                </a:solidFill>
              </a:rPr>
              <a:t>Weiteres</a:t>
            </a:r>
            <a:r>
              <a:rPr b="0">
                <a:solidFill>
                  <a:schemeClr val="tx1"/>
                </a:solidFill>
              </a:rPr>
              <a:t>, </a:t>
            </a:r>
            <a:r>
              <a:rPr b="0">
                <a:solidFill>
                  <a:schemeClr val="tx1"/>
                </a:solidFill>
              </a:rPr>
              <a:t>bekanntes</a:t>
            </a:r>
            <a:r>
              <a:rPr b="0">
                <a:solidFill>
                  <a:schemeClr val="tx1"/>
                </a:solidFill>
              </a:rPr>
              <a:t> </a:t>
            </a:r>
            <a:r>
              <a:rPr b="0">
                <a:solidFill>
                  <a:schemeClr val="tx1"/>
                </a:solidFill>
              </a:rPr>
              <a:t>Beispiel</a:t>
            </a:r>
            <a:r>
              <a:rPr b="0">
                <a:solidFill>
                  <a:schemeClr val="tx1"/>
                </a:solidFill>
              </a:rPr>
              <a:t> d</a:t>
            </a:r>
            <a:r>
              <a:rPr sz="1200" b="0" i="0" u="none">
                <a:solidFill>
                  <a:schemeClr val="tx1"/>
                </a:solidFill>
                <a:latin typeface="Arial"/>
                <a:ea typeface="Arial"/>
                <a:cs typeface="Arial"/>
              </a:rPr>
              <a:t>er </a:t>
            </a:r>
            <a:r>
              <a:rPr sz="1200" b="0" i="0" u="none">
                <a:solidFill>
                  <a:schemeClr val="tx1"/>
                </a:solidFill>
                <a:latin typeface="Arial"/>
                <a:ea typeface="Arial"/>
                <a:cs typeface="Arial"/>
              </a:rPr>
              <a:t>Bionik</a:t>
            </a:r>
            <a:r>
              <a:rPr sz="1200" b="0" i="0" u="none">
                <a:solidFill>
                  <a:schemeClr val="tx1"/>
                </a:solidFill>
                <a:latin typeface="Arial"/>
                <a:ea typeface="Arial"/>
                <a:cs typeface="Arial"/>
              </a:rPr>
              <a:t>: Wasser und </a:t>
            </a:r>
            <a:r>
              <a:rPr sz="1200" b="0" i="0" u="none">
                <a:solidFill>
                  <a:schemeClr val="tx1"/>
                </a:solidFill>
                <a:latin typeface="Arial"/>
                <a:ea typeface="Arial"/>
                <a:cs typeface="Arial"/>
              </a:rPr>
              <a:t>Schmutzpartikel</a:t>
            </a:r>
            <a:r>
              <a:rPr sz="1200" b="0" i="0" u="none">
                <a:solidFill>
                  <a:schemeClr val="tx1"/>
                </a:solidFill>
                <a:latin typeface="Arial"/>
                <a:ea typeface="Arial"/>
                <a:cs typeface="Arial"/>
              </a:rPr>
              <a:t> </a:t>
            </a:r>
            <a:r>
              <a:rPr sz="1200" b="0" i="0" u="none">
                <a:solidFill>
                  <a:schemeClr val="tx1"/>
                </a:solidFill>
                <a:latin typeface="Arial"/>
                <a:ea typeface="Arial"/>
                <a:cs typeface="Arial"/>
              </a:rPr>
              <a:t>perlen</a:t>
            </a:r>
            <a:r>
              <a:rPr sz="1200" b="0" i="0" u="none">
                <a:solidFill>
                  <a:schemeClr val="tx1"/>
                </a:solidFill>
                <a:latin typeface="Arial"/>
                <a:ea typeface="Arial"/>
                <a:cs typeface="Arial"/>
              </a:rPr>
              <a:t> von der </a:t>
            </a:r>
            <a:r>
              <a:rPr sz="1200" b="0" i="0" u="none">
                <a:solidFill>
                  <a:schemeClr val="tx1"/>
                </a:solidFill>
                <a:latin typeface="Arial"/>
                <a:ea typeface="Arial"/>
                <a:cs typeface="Arial"/>
              </a:rPr>
              <a:t>Lotusblume</a:t>
            </a:r>
            <a:r>
              <a:rPr sz="1200" b="0" i="0" u="none">
                <a:solidFill>
                  <a:schemeClr val="tx1"/>
                </a:solidFill>
                <a:latin typeface="Arial"/>
                <a:ea typeface="Arial"/>
                <a:cs typeface="Arial"/>
              </a:rPr>
              <a:t> </a:t>
            </a:r>
            <a:r>
              <a:rPr sz="1200" b="0" i="0" u="none">
                <a:solidFill>
                  <a:schemeClr val="tx1"/>
                </a:solidFill>
                <a:latin typeface="Arial"/>
                <a:ea typeface="Arial"/>
                <a:cs typeface="Arial"/>
              </a:rPr>
              <a:t>einfach</a:t>
            </a:r>
            <a:r>
              <a:rPr sz="1200" b="0" i="0" u="none">
                <a:solidFill>
                  <a:schemeClr val="tx1"/>
                </a:solidFill>
                <a:latin typeface="Arial"/>
                <a:ea typeface="Arial"/>
                <a:cs typeface="Arial"/>
              </a:rPr>
              <a:t> ab. Das </a:t>
            </a:r>
            <a:r>
              <a:rPr sz="1200" b="0" i="0" u="none">
                <a:solidFill>
                  <a:schemeClr val="tx1"/>
                </a:solidFill>
                <a:latin typeface="Arial"/>
                <a:ea typeface="Arial"/>
                <a:cs typeface="Arial"/>
              </a:rPr>
              <a:t>können</a:t>
            </a:r>
            <a:r>
              <a:rPr sz="1200" b="0" i="0" u="none">
                <a:solidFill>
                  <a:schemeClr val="tx1"/>
                </a:solidFill>
                <a:latin typeface="Arial"/>
                <a:ea typeface="Arial"/>
                <a:cs typeface="Arial"/>
              </a:rPr>
              <a:t> </a:t>
            </a:r>
            <a:r>
              <a:rPr sz="1200" b="0" i="0" u="none">
                <a:solidFill>
                  <a:schemeClr val="tx1"/>
                </a:solidFill>
                <a:latin typeface="Arial"/>
                <a:ea typeface="Arial"/>
                <a:cs typeface="Arial"/>
              </a:rPr>
              <a:t>wir</a:t>
            </a:r>
            <a:r>
              <a:rPr sz="1200" b="0" i="0" u="none">
                <a:solidFill>
                  <a:schemeClr val="tx1"/>
                </a:solidFill>
                <a:latin typeface="Arial"/>
                <a:ea typeface="Arial"/>
                <a:cs typeface="Arial"/>
              </a:rPr>
              <a:t> Menschen </a:t>
            </a:r>
            <a:r>
              <a:rPr sz="1200" b="0" i="0" u="none">
                <a:solidFill>
                  <a:schemeClr val="tx1"/>
                </a:solidFill>
                <a:latin typeface="Arial"/>
                <a:ea typeface="Arial"/>
                <a:cs typeface="Arial"/>
              </a:rPr>
              <a:t>nicht</a:t>
            </a:r>
            <a:r>
              <a:rPr sz="1200" b="0" i="0" u="none">
                <a:solidFill>
                  <a:schemeClr val="tx1"/>
                </a:solidFill>
                <a:latin typeface="Arial"/>
                <a:ea typeface="Arial"/>
                <a:cs typeface="Arial"/>
              </a:rPr>
              <a:t> </a:t>
            </a:r>
            <a:r>
              <a:rPr sz="1200" b="0" i="0" u="none">
                <a:solidFill>
                  <a:schemeClr val="tx1"/>
                </a:solidFill>
                <a:latin typeface="Arial"/>
                <a:ea typeface="Arial"/>
                <a:cs typeface="Arial"/>
              </a:rPr>
              <a:t>nur</a:t>
            </a:r>
            <a:r>
              <a:rPr sz="1200" b="0" i="0" u="none">
                <a:solidFill>
                  <a:schemeClr val="tx1"/>
                </a:solidFill>
                <a:latin typeface="Arial"/>
                <a:ea typeface="Arial"/>
                <a:cs typeface="Arial"/>
              </a:rPr>
              <a:t> </a:t>
            </a:r>
            <a:r>
              <a:rPr sz="1200" b="0" i="0" u="none">
                <a:solidFill>
                  <a:schemeClr val="tx1"/>
                </a:solidFill>
                <a:latin typeface="Arial"/>
                <a:ea typeface="Arial"/>
                <a:cs typeface="Arial"/>
              </a:rPr>
              <a:t>bewundern</a:t>
            </a:r>
            <a:r>
              <a:rPr sz="1200" b="0" i="0" u="none">
                <a:solidFill>
                  <a:schemeClr val="tx1"/>
                </a:solidFill>
                <a:latin typeface="Arial"/>
                <a:ea typeface="Arial"/>
                <a:cs typeface="Arial"/>
              </a:rPr>
              <a:t>, </a:t>
            </a:r>
            <a:r>
              <a:rPr sz="1200" b="0" i="0" u="none">
                <a:solidFill>
                  <a:schemeClr val="tx1"/>
                </a:solidFill>
                <a:latin typeface="Arial"/>
                <a:ea typeface="Arial"/>
                <a:cs typeface="Arial"/>
              </a:rPr>
              <a:t>sondern</a:t>
            </a:r>
            <a:r>
              <a:rPr sz="1200" b="0" i="0" u="none">
                <a:solidFill>
                  <a:schemeClr val="tx1"/>
                </a:solidFill>
                <a:latin typeface="Arial"/>
                <a:ea typeface="Arial"/>
                <a:cs typeface="Arial"/>
              </a:rPr>
              <a:t> </a:t>
            </a:r>
            <a:r>
              <a:rPr sz="1200" b="0" i="0" u="none">
                <a:solidFill>
                  <a:schemeClr val="tx1"/>
                </a:solidFill>
                <a:latin typeface="Arial"/>
                <a:ea typeface="Arial"/>
                <a:cs typeface="Arial"/>
              </a:rPr>
              <a:t>auch</a:t>
            </a:r>
            <a:r>
              <a:rPr sz="1200" b="0" i="0" u="none">
                <a:solidFill>
                  <a:schemeClr val="tx1"/>
                </a:solidFill>
                <a:latin typeface="Arial"/>
                <a:ea typeface="Arial"/>
                <a:cs typeface="Arial"/>
              </a:rPr>
              <a:t> </a:t>
            </a:r>
            <a:r>
              <a:rPr sz="1200" b="0" i="0" u="none">
                <a:solidFill>
                  <a:schemeClr val="tx1"/>
                </a:solidFill>
                <a:latin typeface="Arial"/>
                <a:ea typeface="Arial"/>
                <a:cs typeface="Arial"/>
              </a:rPr>
              <a:t>nutzen</a:t>
            </a:r>
            <a:r>
              <a:rPr sz="1200" b="0" i="0" u="none">
                <a:solidFill>
                  <a:schemeClr val="tx1"/>
                </a:solidFill>
                <a:latin typeface="Arial"/>
                <a:ea typeface="Arial"/>
                <a:cs typeface="Arial"/>
              </a:rPr>
              <a:t> und </a:t>
            </a:r>
            <a:r>
              <a:rPr sz="1200" b="0" i="0" u="none">
                <a:solidFill>
                  <a:schemeClr val="tx1"/>
                </a:solidFill>
                <a:latin typeface="Arial"/>
                <a:ea typeface="Arial"/>
                <a:cs typeface="Arial"/>
              </a:rPr>
              <a:t>davon</a:t>
            </a:r>
            <a:r>
              <a:rPr sz="1200" b="0" i="0" u="none">
                <a:solidFill>
                  <a:schemeClr val="tx1"/>
                </a:solidFill>
                <a:latin typeface="Arial"/>
                <a:ea typeface="Arial"/>
                <a:cs typeface="Arial"/>
              </a:rPr>
              <a:t> </a:t>
            </a:r>
            <a:r>
              <a:rPr sz="1200" b="0" i="0" u="none">
                <a:solidFill>
                  <a:schemeClr val="tx1"/>
                </a:solidFill>
                <a:latin typeface="Arial"/>
                <a:ea typeface="Arial"/>
                <a:cs typeface="Arial"/>
              </a:rPr>
              <a:t>lernen</a:t>
            </a:r>
            <a:r>
              <a:rPr sz="1200" b="0" i="0" u="none">
                <a:solidFill>
                  <a:schemeClr val="tx1"/>
                </a:solidFill>
                <a:latin typeface="Arial"/>
                <a:ea typeface="Arial"/>
                <a:cs typeface="Arial"/>
              </a:rPr>
              <a:t>.</a:t>
            </a:r>
            <a:r>
              <a:rPr b="0">
                <a:solidFill>
                  <a:schemeClr val="tx1"/>
                </a:solidFill>
              </a:rPr>
              <a:t> </a:t>
            </a:r>
            <a:r>
              <a:rPr sz="1200" b="0" i="0" u="none">
                <a:solidFill>
                  <a:schemeClr val="tx1"/>
                </a:solidFill>
                <a:latin typeface="Arial"/>
                <a:ea typeface="Arial"/>
                <a:cs typeface="Arial"/>
              </a:rPr>
              <a:t>Das </a:t>
            </a:r>
            <a:r>
              <a:rPr sz="1200" b="0" i="0" u="none">
                <a:solidFill>
                  <a:schemeClr val="tx1"/>
                </a:solidFill>
                <a:latin typeface="Arial"/>
                <a:ea typeface="Arial"/>
                <a:cs typeface="Arial"/>
              </a:rPr>
              <a:t>Lotusblatt</a:t>
            </a:r>
            <a:r>
              <a:rPr sz="1200" b="0" i="0" u="none">
                <a:solidFill>
                  <a:schemeClr val="tx1"/>
                </a:solidFill>
                <a:latin typeface="Arial"/>
                <a:ea typeface="Arial"/>
                <a:cs typeface="Arial"/>
              </a:rPr>
              <a:t> </a:t>
            </a:r>
            <a:r>
              <a:rPr sz="1200" b="0" i="0" u="none">
                <a:solidFill>
                  <a:schemeClr val="tx1"/>
                </a:solidFill>
                <a:latin typeface="Arial"/>
                <a:ea typeface="Arial"/>
                <a:cs typeface="Arial"/>
              </a:rPr>
              <a:t>enthüllt</a:t>
            </a:r>
            <a:r>
              <a:rPr sz="1200" b="0" i="0" u="none">
                <a:solidFill>
                  <a:schemeClr val="tx1"/>
                </a:solidFill>
                <a:latin typeface="Arial"/>
                <a:ea typeface="Arial"/>
                <a:cs typeface="Arial"/>
              </a:rPr>
              <a:t> erst </a:t>
            </a:r>
            <a:r>
              <a:rPr sz="1200" b="0" i="0" u="none">
                <a:solidFill>
                  <a:schemeClr val="tx1"/>
                </a:solidFill>
                <a:latin typeface="Arial"/>
                <a:ea typeface="Arial"/>
                <a:cs typeface="Arial"/>
              </a:rPr>
              <a:t>unter</a:t>
            </a:r>
            <a:r>
              <a:rPr sz="1200" b="0" i="0" u="none">
                <a:solidFill>
                  <a:schemeClr val="tx1"/>
                </a:solidFill>
                <a:latin typeface="Arial"/>
                <a:ea typeface="Arial"/>
                <a:cs typeface="Arial"/>
              </a:rPr>
              <a:t> dem </a:t>
            </a:r>
            <a:r>
              <a:rPr sz="1200" b="0" i="0" u="none">
                <a:solidFill>
                  <a:schemeClr val="tx1"/>
                </a:solidFill>
                <a:latin typeface="Arial"/>
                <a:ea typeface="Arial"/>
                <a:cs typeface="Arial"/>
              </a:rPr>
              <a:t>Elektronenmikroskop</a:t>
            </a:r>
            <a:r>
              <a:rPr sz="1200" b="0" i="0" u="none">
                <a:solidFill>
                  <a:schemeClr val="tx1"/>
                </a:solidFill>
                <a:latin typeface="Arial"/>
                <a:ea typeface="Arial"/>
                <a:cs typeface="Arial"/>
              </a:rPr>
              <a:t> sein </a:t>
            </a:r>
            <a:r>
              <a:rPr sz="1200" b="0" i="0" u="none">
                <a:solidFill>
                  <a:schemeClr val="tx1"/>
                </a:solidFill>
                <a:latin typeface="Arial"/>
                <a:ea typeface="Arial"/>
                <a:cs typeface="Arial"/>
              </a:rPr>
              <a:t>Geheimnis</a:t>
            </a:r>
            <a:r>
              <a:rPr sz="1200" b="0" i="0" u="none">
                <a:solidFill>
                  <a:schemeClr val="tx1"/>
                </a:solidFill>
                <a:latin typeface="Arial"/>
                <a:ea typeface="Arial"/>
                <a:cs typeface="Arial"/>
              </a:rPr>
              <a:t>: Auf der </a:t>
            </a:r>
            <a:r>
              <a:rPr sz="1200" b="0" i="0" u="none">
                <a:solidFill>
                  <a:schemeClr val="tx1"/>
                </a:solidFill>
                <a:latin typeface="Arial"/>
                <a:ea typeface="Arial"/>
                <a:cs typeface="Arial"/>
              </a:rPr>
              <a:t>Blattoberfläche</a:t>
            </a:r>
            <a:r>
              <a:rPr sz="1200" b="0" i="0" u="none">
                <a:solidFill>
                  <a:schemeClr val="tx1"/>
                </a:solidFill>
                <a:latin typeface="Arial"/>
                <a:ea typeface="Arial"/>
                <a:cs typeface="Arial"/>
              </a:rPr>
              <a:t> </a:t>
            </a:r>
            <a:r>
              <a:rPr sz="1200" b="0" i="0" u="none">
                <a:solidFill>
                  <a:schemeClr val="tx1"/>
                </a:solidFill>
                <a:latin typeface="Arial"/>
                <a:ea typeface="Arial"/>
                <a:cs typeface="Arial"/>
              </a:rPr>
              <a:t>sitzen</a:t>
            </a:r>
            <a:r>
              <a:rPr sz="1200" b="0" i="0" u="none">
                <a:solidFill>
                  <a:schemeClr val="tx1"/>
                </a:solidFill>
                <a:latin typeface="Arial"/>
                <a:ea typeface="Arial"/>
                <a:cs typeface="Arial"/>
              </a:rPr>
              <a:t> </a:t>
            </a:r>
            <a:r>
              <a:rPr sz="1200" b="0" i="0" u="none">
                <a:solidFill>
                  <a:schemeClr val="tx1"/>
                </a:solidFill>
                <a:latin typeface="Arial"/>
                <a:ea typeface="Arial"/>
                <a:cs typeface="Arial"/>
              </a:rPr>
              <a:t>winzige</a:t>
            </a:r>
            <a:r>
              <a:rPr sz="1200" b="0" i="0" u="none">
                <a:solidFill>
                  <a:schemeClr val="tx1"/>
                </a:solidFill>
                <a:latin typeface="Arial"/>
                <a:ea typeface="Arial"/>
                <a:cs typeface="Arial"/>
              </a:rPr>
              <a:t> </a:t>
            </a:r>
            <a:r>
              <a:rPr sz="1200" b="0" i="0" u="none">
                <a:solidFill>
                  <a:schemeClr val="tx1"/>
                </a:solidFill>
                <a:latin typeface="Arial"/>
                <a:ea typeface="Arial"/>
                <a:cs typeface="Arial"/>
              </a:rPr>
              <a:t>Wachskristalle</a:t>
            </a:r>
            <a:r>
              <a:rPr sz="1200" b="0" i="0" u="none">
                <a:solidFill>
                  <a:schemeClr val="tx1"/>
                </a:solidFill>
                <a:latin typeface="Arial"/>
                <a:ea typeface="Arial"/>
                <a:cs typeface="Arial"/>
              </a:rPr>
              <a:t>, die dem Blatt </a:t>
            </a:r>
            <a:r>
              <a:rPr sz="1200" b="0" i="0" u="none">
                <a:solidFill>
                  <a:schemeClr val="tx1"/>
                </a:solidFill>
                <a:latin typeface="Arial"/>
                <a:ea typeface="Arial"/>
                <a:cs typeface="Arial"/>
              </a:rPr>
              <a:t>eine</a:t>
            </a:r>
            <a:r>
              <a:rPr sz="1200" b="0" i="0" u="none">
                <a:solidFill>
                  <a:schemeClr val="tx1"/>
                </a:solidFill>
                <a:latin typeface="Arial"/>
                <a:ea typeface="Arial"/>
                <a:cs typeface="Arial"/>
              </a:rPr>
              <a:t> </a:t>
            </a:r>
            <a:r>
              <a:rPr sz="1200" b="0" i="0" u="none">
                <a:solidFill>
                  <a:schemeClr val="tx1"/>
                </a:solidFill>
                <a:latin typeface="Arial"/>
                <a:ea typeface="Arial"/>
                <a:cs typeface="Arial"/>
              </a:rPr>
              <a:t>raue</a:t>
            </a:r>
            <a:r>
              <a:rPr sz="1200" b="0" i="0" u="none">
                <a:solidFill>
                  <a:schemeClr val="tx1"/>
                </a:solidFill>
                <a:latin typeface="Arial"/>
                <a:ea typeface="Arial"/>
                <a:cs typeface="Arial"/>
              </a:rPr>
              <a:t>, </a:t>
            </a:r>
            <a:r>
              <a:rPr sz="1200" b="0" i="0" u="none">
                <a:solidFill>
                  <a:schemeClr val="tx1"/>
                </a:solidFill>
                <a:latin typeface="Arial"/>
                <a:ea typeface="Arial"/>
                <a:cs typeface="Arial"/>
              </a:rPr>
              <a:t>genoppte</a:t>
            </a:r>
            <a:r>
              <a:rPr sz="1200" b="0" i="0" u="none">
                <a:solidFill>
                  <a:schemeClr val="tx1"/>
                </a:solidFill>
                <a:latin typeface="Arial"/>
                <a:ea typeface="Arial"/>
                <a:cs typeface="Arial"/>
              </a:rPr>
              <a:t> </a:t>
            </a:r>
            <a:r>
              <a:rPr sz="1200" b="0" i="0" u="none">
                <a:solidFill>
                  <a:schemeClr val="tx1"/>
                </a:solidFill>
                <a:latin typeface="Arial"/>
                <a:ea typeface="Arial"/>
                <a:cs typeface="Arial"/>
              </a:rPr>
              <a:t>Struktur</a:t>
            </a:r>
            <a:r>
              <a:rPr sz="1200" b="0" i="0" u="none">
                <a:solidFill>
                  <a:schemeClr val="tx1"/>
                </a:solidFill>
                <a:latin typeface="Arial"/>
                <a:ea typeface="Arial"/>
                <a:cs typeface="Arial"/>
              </a:rPr>
              <a:t> </a:t>
            </a:r>
            <a:r>
              <a:rPr sz="1200" b="0" i="0" u="none">
                <a:solidFill>
                  <a:schemeClr val="tx1"/>
                </a:solidFill>
                <a:latin typeface="Arial"/>
                <a:ea typeface="Arial"/>
                <a:cs typeface="Arial"/>
              </a:rPr>
              <a:t>verleihen</a:t>
            </a:r>
            <a:r>
              <a:rPr sz="1200" b="0" i="0" u="none">
                <a:solidFill>
                  <a:schemeClr val="tx1"/>
                </a:solidFill>
                <a:latin typeface="Arial"/>
                <a:ea typeface="Arial"/>
                <a:cs typeface="Arial"/>
              </a:rPr>
              <a:t>. Die </a:t>
            </a:r>
            <a:r>
              <a:rPr sz="1200" b="0" i="0" u="none">
                <a:solidFill>
                  <a:schemeClr val="tx1"/>
                </a:solidFill>
                <a:latin typeface="Arial"/>
                <a:ea typeface="Arial"/>
                <a:cs typeface="Arial"/>
              </a:rPr>
              <a:t>unzähligen</a:t>
            </a:r>
            <a:r>
              <a:rPr sz="1200" b="0" i="0" u="none">
                <a:solidFill>
                  <a:schemeClr val="tx1"/>
                </a:solidFill>
                <a:latin typeface="Arial"/>
                <a:ea typeface="Arial"/>
                <a:cs typeface="Arial"/>
              </a:rPr>
              <a:t> </a:t>
            </a:r>
            <a:r>
              <a:rPr sz="1200" b="0" i="0" u="none">
                <a:solidFill>
                  <a:schemeClr val="tx1"/>
                </a:solidFill>
                <a:latin typeface="Arial"/>
                <a:ea typeface="Arial"/>
                <a:cs typeface="Arial"/>
              </a:rPr>
              <a:t>mikroskopisch</a:t>
            </a:r>
            <a:r>
              <a:rPr sz="1200" b="0" i="0" u="none">
                <a:solidFill>
                  <a:schemeClr val="tx1"/>
                </a:solidFill>
                <a:latin typeface="Arial"/>
                <a:ea typeface="Arial"/>
                <a:cs typeface="Arial"/>
              </a:rPr>
              <a:t> </a:t>
            </a:r>
            <a:r>
              <a:rPr sz="1200" b="0" i="0" u="none">
                <a:solidFill>
                  <a:schemeClr val="tx1"/>
                </a:solidFill>
                <a:latin typeface="Arial"/>
                <a:ea typeface="Arial"/>
                <a:cs typeface="Arial"/>
              </a:rPr>
              <a:t>kleinen</a:t>
            </a:r>
            <a:r>
              <a:rPr sz="1200" b="0" i="0" u="none">
                <a:solidFill>
                  <a:schemeClr val="tx1"/>
                </a:solidFill>
                <a:latin typeface="Arial"/>
                <a:ea typeface="Arial"/>
                <a:cs typeface="Arial"/>
              </a:rPr>
              <a:t> Noppen </a:t>
            </a:r>
            <a:r>
              <a:rPr sz="1200" b="0" i="0" u="none">
                <a:solidFill>
                  <a:schemeClr val="tx1"/>
                </a:solidFill>
                <a:latin typeface="Arial"/>
                <a:ea typeface="Arial"/>
                <a:cs typeface="Arial"/>
              </a:rPr>
              <a:t>bewirken</a:t>
            </a:r>
            <a:r>
              <a:rPr sz="1200" b="0" i="0" u="none">
                <a:solidFill>
                  <a:schemeClr val="tx1"/>
                </a:solidFill>
                <a:latin typeface="Arial"/>
                <a:ea typeface="Arial"/>
                <a:cs typeface="Arial"/>
              </a:rPr>
              <a:t>, </a:t>
            </a:r>
            <a:r>
              <a:rPr sz="1200" b="0" i="0" u="none">
                <a:solidFill>
                  <a:schemeClr val="tx1"/>
                </a:solidFill>
                <a:latin typeface="Arial"/>
                <a:ea typeface="Arial"/>
                <a:cs typeface="Arial"/>
              </a:rPr>
              <a:t>dass</a:t>
            </a:r>
            <a:r>
              <a:rPr sz="1200" b="0" i="0" u="none">
                <a:solidFill>
                  <a:schemeClr val="tx1"/>
                </a:solidFill>
                <a:latin typeface="Arial"/>
                <a:ea typeface="Arial"/>
                <a:cs typeface="Arial"/>
              </a:rPr>
              <a:t> </a:t>
            </a:r>
            <a:r>
              <a:rPr sz="1200" b="0" i="0" u="none">
                <a:solidFill>
                  <a:schemeClr val="tx1"/>
                </a:solidFill>
                <a:latin typeface="Arial"/>
                <a:ea typeface="Arial"/>
                <a:cs typeface="Arial"/>
              </a:rPr>
              <a:t>Schmutzpartikel</a:t>
            </a:r>
            <a:r>
              <a:rPr sz="1200" b="0" i="0" u="none">
                <a:solidFill>
                  <a:schemeClr val="tx1"/>
                </a:solidFill>
                <a:latin typeface="Arial"/>
                <a:ea typeface="Arial"/>
                <a:cs typeface="Arial"/>
              </a:rPr>
              <a:t> und </a:t>
            </a:r>
            <a:r>
              <a:rPr sz="1200" b="0" i="0" u="none">
                <a:solidFill>
                  <a:schemeClr val="tx1"/>
                </a:solidFill>
                <a:latin typeface="Arial"/>
                <a:ea typeface="Arial"/>
                <a:cs typeface="Arial"/>
              </a:rPr>
              <a:t>Wassertropfen</a:t>
            </a:r>
            <a:r>
              <a:rPr sz="1200" b="0" i="0" u="none">
                <a:solidFill>
                  <a:schemeClr val="tx1"/>
                </a:solidFill>
                <a:latin typeface="Arial"/>
                <a:ea typeface="Arial"/>
                <a:cs typeface="Arial"/>
              </a:rPr>
              <a:t> </a:t>
            </a:r>
            <a:r>
              <a:rPr sz="1200" b="0" i="0" u="none">
                <a:solidFill>
                  <a:schemeClr val="tx1"/>
                </a:solidFill>
                <a:latin typeface="Arial"/>
                <a:ea typeface="Arial"/>
                <a:cs typeface="Arial"/>
              </a:rPr>
              <a:t>nur</a:t>
            </a:r>
            <a:r>
              <a:rPr sz="1200" b="0" i="0" u="none">
                <a:solidFill>
                  <a:schemeClr val="tx1"/>
                </a:solidFill>
                <a:latin typeface="Arial"/>
                <a:ea typeface="Arial"/>
                <a:cs typeface="Arial"/>
              </a:rPr>
              <a:t> </a:t>
            </a:r>
            <a:r>
              <a:rPr sz="1200" b="0" i="0" u="none">
                <a:solidFill>
                  <a:schemeClr val="tx1"/>
                </a:solidFill>
                <a:latin typeface="Arial"/>
                <a:ea typeface="Arial"/>
                <a:cs typeface="Arial"/>
              </a:rPr>
              <a:t>wenige</a:t>
            </a:r>
            <a:r>
              <a:rPr sz="1200" b="0" i="0" u="none">
                <a:solidFill>
                  <a:schemeClr val="tx1"/>
                </a:solidFill>
                <a:latin typeface="Arial"/>
                <a:ea typeface="Arial"/>
                <a:cs typeface="Arial"/>
              </a:rPr>
              <a:t> </a:t>
            </a:r>
            <a:r>
              <a:rPr sz="1200" b="0" i="0" u="none">
                <a:solidFill>
                  <a:schemeClr val="tx1"/>
                </a:solidFill>
                <a:latin typeface="Arial"/>
                <a:ea typeface="Arial"/>
                <a:cs typeface="Arial"/>
              </a:rPr>
              <a:t>Kontaktstellen</a:t>
            </a:r>
            <a:r>
              <a:rPr sz="1200" b="0" i="0" u="none">
                <a:solidFill>
                  <a:schemeClr val="tx1"/>
                </a:solidFill>
                <a:latin typeface="Arial"/>
                <a:ea typeface="Arial"/>
                <a:cs typeface="Arial"/>
              </a:rPr>
              <a:t> </a:t>
            </a:r>
            <a:r>
              <a:rPr sz="1200" b="0" i="0" u="none">
                <a:solidFill>
                  <a:schemeClr val="tx1"/>
                </a:solidFill>
                <a:latin typeface="Arial"/>
                <a:ea typeface="Arial"/>
                <a:cs typeface="Arial"/>
              </a:rPr>
              <a:t>mit</a:t>
            </a:r>
            <a:r>
              <a:rPr sz="1200" b="0" i="0" u="none">
                <a:solidFill>
                  <a:schemeClr val="tx1"/>
                </a:solidFill>
                <a:latin typeface="Arial"/>
                <a:ea typeface="Arial"/>
                <a:cs typeface="Arial"/>
              </a:rPr>
              <a:t> dem Blatt </a:t>
            </a:r>
            <a:r>
              <a:rPr sz="1200" b="0" i="0" u="none">
                <a:solidFill>
                  <a:schemeClr val="tx1"/>
                </a:solidFill>
                <a:latin typeface="Arial"/>
                <a:ea typeface="Arial"/>
                <a:cs typeface="Arial"/>
              </a:rPr>
              <a:t>haben</a:t>
            </a:r>
            <a:r>
              <a:rPr sz="1200" b="0" i="0" u="none">
                <a:solidFill>
                  <a:schemeClr val="tx1"/>
                </a:solidFill>
                <a:latin typeface="Arial"/>
                <a:ea typeface="Arial"/>
                <a:cs typeface="Arial"/>
              </a:rPr>
              <a:t> und </a:t>
            </a:r>
            <a:r>
              <a:rPr sz="1200" b="0" i="0" u="none">
                <a:solidFill>
                  <a:schemeClr val="tx1"/>
                </a:solidFill>
                <a:latin typeface="Arial"/>
                <a:ea typeface="Arial"/>
                <a:cs typeface="Arial"/>
              </a:rPr>
              <a:t>daher</a:t>
            </a:r>
            <a:r>
              <a:rPr sz="1200" b="0" i="0" u="none">
                <a:solidFill>
                  <a:schemeClr val="tx1"/>
                </a:solidFill>
                <a:latin typeface="Arial"/>
                <a:ea typeface="Arial"/>
                <a:cs typeface="Arial"/>
              </a:rPr>
              <a:t> </a:t>
            </a:r>
            <a:r>
              <a:rPr sz="1200" b="0" i="0" u="none">
                <a:solidFill>
                  <a:schemeClr val="tx1"/>
                </a:solidFill>
                <a:latin typeface="Arial"/>
                <a:ea typeface="Arial"/>
                <a:cs typeface="Arial"/>
              </a:rPr>
              <a:t>nicht</a:t>
            </a:r>
            <a:r>
              <a:rPr sz="1200" b="0" i="0" u="none">
                <a:solidFill>
                  <a:schemeClr val="tx1"/>
                </a:solidFill>
                <a:latin typeface="Arial"/>
                <a:ea typeface="Arial"/>
                <a:cs typeface="Arial"/>
              </a:rPr>
              <a:t> </a:t>
            </a:r>
            <a:r>
              <a:rPr sz="1200" b="0" i="0" u="none">
                <a:solidFill>
                  <a:schemeClr val="tx1"/>
                </a:solidFill>
                <a:latin typeface="Arial"/>
                <a:ea typeface="Arial"/>
                <a:cs typeface="Arial"/>
              </a:rPr>
              <a:t>anhaften</a:t>
            </a:r>
            <a:r>
              <a:rPr sz="1200" b="0" i="0" u="none">
                <a:solidFill>
                  <a:schemeClr val="tx1"/>
                </a:solidFill>
                <a:latin typeface="Arial"/>
                <a:ea typeface="Arial"/>
                <a:cs typeface="Arial"/>
              </a:rPr>
              <a:t> </a:t>
            </a:r>
            <a:r>
              <a:rPr sz="1200" b="0" i="0" u="none">
                <a:solidFill>
                  <a:schemeClr val="tx1"/>
                </a:solidFill>
                <a:latin typeface="Arial"/>
                <a:ea typeface="Arial"/>
                <a:cs typeface="Arial"/>
              </a:rPr>
              <a:t>können</a:t>
            </a:r>
            <a:r>
              <a:rPr sz="1200" b="0" i="0" u="none">
                <a:solidFill>
                  <a:schemeClr val="tx1"/>
                </a:solidFill>
                <a:latin typeface="Arial"/>
                <a:ea typeface="Arial"/>
                <a:cs typeface="Arial"/>
              </a:rPr>
              <a:t>. </a:t>
            </a:r>
            <a:r>
              <a:rPr sz="1200" b="0" i="0" u="none">
                <a:solidFill>
                  <a:schemeClr val="tx1"/>
                </a:solidFill>
                <a:latin typeface="Arial"/>
                <a:ea typeface="Arial"/>
                <a:cs typeface="Arial"/>
              </a:rPr>
              <a:t>Wassertropfen</a:t>
            </a:r>
            <a:r>
              <a:rPr sz="1200" b="0" i="0" u="none">
                <a:solidFill>
                  <a:schemeClr val="tx1"/>
                </a:solidFill>
                <a:latin typeface="Arial"/>
                <a:ea typeface="Arial"/>
                <a:cs typeface="Arial"/>
              </a:rPr>
              <a:t> </a:t>
            </a:r>
            <a:r>
              <a:rPr sz="1200" b="0" i="0" u="none">
                <a:solidFill>
                  <a:schemeClr val="tx1"/>
                </a:solidFill>
                <a:latin typeface="Arial"/>
                <a:ea typeface="Arial"/>
                <a:cs typeface="Arial"/>
              </a:rPr>
              <a:t>perlen</a:t>
            </a:r>
            <a:r>
              <a:rPr sz="1200" b="0" i="0" u="none">
                <a:solidFill>
                  <a:schemeClr val="tx1"/>
                </a:solidFill>
                <a:latin typeface="Arial"/>
                <a:ea typeface="Arial"/>
                <a:cs typeface="Arial"/>
              </a:rPr>
              <a:t> </a:t>
            </a:r>
            <a:r>
              <a:rPr sz="1200" b="0" i="0" u="none">
                <a:solidFill>
                  <a:schemeClr val="tx1"/>
                </a:solidFill>
                <a:latin typeface="Arial"/>
                <a:ea typeface="Arial"/>
                <a:cs typeface="Arial"/>
              </a:rPr>
              <a:t>kugelförmig</a:t>
            </a:r>
            <a:r>
              <a:rPr sz="1200" b="0" i="0" u="none">
                <a:solidFill>
                  <a:schemeClr val="tx1"/>
                </a:solidFill>
                <a:latin typeface="Arial"/>
                <a:ea typeface="Arial"/>
                <a:cs typeface="Arial"/>
              </a:rPr>
              <a:t> ab und </a:t>
            </a:r>
            <a:r>
              <a:rPr sz="1200" b="0" i="0" u="none">
                <a:solidFill>
                  <a:schemeClr val="tx1"/>
                </a:solidFill>
                <a:latin typeface="Arial"/>
                <a:ea typeface="Arial"/>
                <a:cs typeface="Arial"/>
              </a:rPr>
              <a:t>nehmen</a:t>
            </a:r>
            <a:r>
              <a:rPr sz="1200" b="0" i="0" u="none">
                <a:solidFill>
                  <a:schemeClr val="tx1"/>
                </a:solidFill>
                <a:latin typeface="Arial"/>
                <a:ea typeface="Arial"/>
                <a:cs typeface="Arial"/>
              </a:rPr>
              <a:t> </a:t>
            </a:r>
            <a:r>
              <a:rPr sz="1200" b="0" i="0" u="none">
                <a:solidFill>
                  <a:schemeClr val="tx1"/>
                </a:solidFill>
                <a:latin typeface="Arial"/>
                <a:ea typeface="Arial"/>
                <a:cs typeface="Arial"/>
              </a:rPr>
              <a:t>dabei</a:t>
            </a:r>
            <a:r>
              <a:rPr sz="1200" b="0" i="0" u="none">
                <a:solidFill>
                  <a:schemeClr val="tx1"/>
                </a:solidFill>
                <a:latin typeface="Arial"/>
                <a:ea typeface="Arial"/>
                <a:cs typeface="Arial"/>
              </a:rPr>
              <a:t> Schmutz- und </a:t>
            </a:r>
            <a:r>
              <a:rPr sz="1200" b="0" i="0" u="none">
                <a:solidFill>
                  <a:schemeClr val="tx1"/>
                </a:solidFill>
                <a:latin typeface="Arial"/>
                <a:ea typeface="Arial"/>
                <a:cs typeface="Arial"/>
              </a:rPr>
              <a:t>Staubpartikel</a:t>
            </a:r>
            <a:r>
              <a:rPr sz="1200" b="0" i="0" u="none">
                <a:solidFill>
                  <a:schemeClr val="tx1"/>
                </a:solidFill>
                <a:latin typeface="Arial"/>
                <a:ea typeface="Arial"/>
                <a:cs typeface="Arial"/>
              </a:rPr>
              <a:t> </a:t>
            </a:r>
            <a:r>
              <a:rPr sz="1200" b="0" i="0" u="none">
                <a:solidFill>
                  <a:schemeClr val="tx1"/>
                </a:solidFill>
                <a:latin typeface="Arial"/>
                <a:ea typeface="Arial"/>
                <a:cs typeface="Arial"/>
              </a:rPr>
              <a:t>mit</a:t>
            </a:r>
            <a:r>
              <a:rPr sz="1200" b="0" i="0" u="none">
                <a:solidFill>
                  <a:schemeClr val="tx1"/>
                </a:solidFill>
                <a:latin typeface="Arial"/>
                <a:ea typeface="Arial"/>
                <a:cs typeface="Arial"/>
              </a:rPr>
              <a:t>.</a:t>
            </a:r>
            <a:endParaRPr b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</p:spTree>
  </p:cSld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ChangeAspect="1" noGrp="1" noRot="1"/>
          </p:cNvSpPr>
          <p:nvPr>
            <p:ph type="sldImg"/>
          </p:nvPr>
        </p:nvSpPr>
        <p:spPr bwMode="auto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DAF33511-5391-8509-B591-18C4A33AA753}" type="slidenum">
              <a:rPr/>
              <a:t/>
            </a:fld>
            <a:endParaRPr/>
          </a:p>
        </p:txBody>
      </p:sp>
    </p:spTree>
  </p:cSld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ChangeAspect="1" noGrp="1" noRot="1"/>
          </p:cNvSpPr>
          <p:nvPr>
            <p:ph type="sldImg"/>
          </p:nvPr>
        </p:nvSpPr>
        <p:spPr bwMode="auto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47F72478-61F8-75BE-7428-E19167E2735B}" type="slidenum">
              <a:rPr/>
              <a:t/>
            </a:fld>
            <a:endParaRPr/>
          </a:p>
        </p:txBody>
      </p:sp>
    </p:spTree>
  </p:cSld>
</p:notes>
</file>

<file path=ppt/slideLayouts/_rels/slideLayout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itle" userDrawn="1">
  <p:cSld name="Titelfoli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 bwMode="auto">
          <a:xfrm>
            <a:off x="0" y="1122363"/>
            <a:ext cx="10668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pPr>
              <a:defRPr/>
            </a:pPr>
            <a:r>
              <a:rPr lang="de-DE"/>
              <a:t>Mastertitelformat bearbeiten</a:t>
            </a:r>
            <a:endParaRPr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 bwMode="auto"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de-DE"/>
              <a:t>Master-Untertitelformat bearbeiten</a:t>
            </a:r>
            <a:endParaRPr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 bwMode="auto">
          <a:xfrm>
            <a:off x="0" y="6180"/>
            <a:ext cx="12049246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de-DE"/>
              <a:t>Städt. Willi Graf Gymnasium München</a:t>
            </a:r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vertTx" userDrawn="1">
  <p:cSld name="Titel und vertikaler Tex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 bwMode="auto">
          <a:xfrm>
            <a:off x="838200" y="865990"/>
            <a:ext cx="10515600" cy="1325563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de-DE"/>
              <a:t>Mastertitelformat bearbeiten</a:t>
            </a:r>
            <a:endParaRPr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 bwMode="auto"/>
        <p:txBody>
          <a:bodyPr vert="eaVert"/>
          <a:lstStyle/>
          <a:p>
            <a:pPr lvl="0">
              <a:defRPr/>
            </a:pPr>
            <a:r>
              <a:rPr lang="de-DE"/>
              <a:t>Mastertextformat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 bwMode="auto">
          <a:xfrm>
            <a:off x="838200" y="65529"/>
            <a:ext cx="27432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B86918B7-A26B-3D45-978D-0DCAE095DCD0}" type="datetime1">
              <a:rPr lang="de-DE"/>
              <a:t>28.01.24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 bwMode="auto">
          <a:xfrm>
            <a:off x="0" y="6180"/>
            <a:ext cx="12049246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de-DE"/>
              <a:t>Städt. Willi Graf Gymnasium München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vertTitleAndTx" userDrawn="1">
  <p:cSld name="Vertikaler Titel und Tex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 bwMode="auto"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pPr>
              <a:defRPr/>
            </a:pPr>
            <a:r>
              <a:rPr lang="de-DE"/>
              <a:t>Mastertitelformat bearbeiten</a:t>
            </a:r>
            <a:endParaRPr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 bwMode="auto">
          <a:xfrm>
            <a:off x="838200" y="365125"/>
            <a:ext cx="7734300" cy="5811838"/>
          </a:xfrm>
        </p:spPr>
        <p:txBody>
          <a:bodyPr vert="eaVert"/>
          <a:lstStyle/>
          <a:p>
            <a:pPr lvl="0">
              <a:defRPr/>
            </a:pPr>
            <a:r>
              <a:rPr lang="de-DE"/>
              <a:t>Mastertextformat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 bwMode="auto">
          <a:xfrm>
            <a:off x="838200" y="65529"/>
            <a:ext cx="27432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6C1C487D-EE5A-4D4D-BEE1-6ECAFC1C58EB}" type="datetime1">
              <a:rPr lang="de-DE"/>
              <a:t>28.01.24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 bwMode="auto">
          <a:xfrm>
            <a:off x="0" y="6180"/>
            <a:ext cx="12049246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de-DE"/>
              <a:t>Städt. Willi Graf Gymnasium München</a:t>
            </a: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userDrawn="1">
  <p:cSld name="Benutzerdefiniertes Layou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Mastertitelformat bearbeiten</a:t>
            </a:r>
            <a:endParaRPr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 bwMode="auto">
          <a:xfrm>
            <a:off x="0" y="6180"/>
            <a:ext cx="12049246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de-DE"/>
              <a:t>Städt. Willi Graf Gymnasium München</a:t>
            </a:r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obj" userDrawn="1">
  <p:cSld name="Titel und Inhal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 bwMode="auto">
          <a:xfrm>
            <a:off x="766822" y="865990"/>
            <a:ext cx="10586977" cy="1325563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de-DE"/>
              <a:t>Mastertitelformat bearbeiten</a:t>
            </a:r>
            <a:endParaRPr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 bwMode="auto"/>
        <p:txBody>
          <a:bodyPr/>
          <a:lstStyle/>
          <a:p>
            <a:pPr lvl="0">
              <a:defRPr/>
            </a:pPr>
            <a:r>
              <a:rPr lang="de-DE"/>
              <a:t>Mastertextformat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 bwMode="auto">
          <a:xfrm>
            <a:off x="0" y="6180"/>
            <a:ext cx="12049246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de-DE"/>
              <a:t>Städt. Willi Graf Gymnasium München</a:t>
            </a:r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secHead" userDrawn="1">
  <p:cSld name="Abschnitts-&#10;überschrif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 bwMode="auto"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pPr>
              <a:defRPr/>
            </a:pPr>
            <a:r>
              <a:rPr lang="de-DE"/>
              <a:t>Mastertitelformat bearbeiten</a:t>
            </a:r>
            <a:endParaRPr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de-DE"/>
              <a:t>Mastertextformat bearbeiten</a:t>
            </a:r>
            <a:endParaRPr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 bwMode="auto">
          <a:xfrm>
            <a:off x="838200" y="65529"/>
            <a:ext cx="27432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483E88E6-C3AF-A34F-B847-CEBE8A45807E}" type="datetime1">
              <a:rPr lang="de-DE"/>
              <a:t>28.01.24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 bwMode="auto">
          <a:xfrm>
            <a:off x="0" y="6180"/>
            <a:ext cx="12049246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de-DE"/>
              <a:t>Städt. Willi Graf Gymnasium München</a:t>
            </a: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woObj" userDrawn="1">
  <p:cSld name="Zwei Inhalt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 bwMode="auto">
          <a:xfrm>
            <a:off x="838200" y="865990"/>
            <a:ext cx="10515600" cy="1325563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de-DE"/>
              <a:t>Mastertitelformat bearbeiten</a:t>
            </a:r>
            <a:endParaRPr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 bwMode="auto">
          <a:xfrm>
            <a:off x="838200" y="1825625"/>
            <a:ext cx="5181600" cy="4351338"/>
          </a:xfrm>
        </p:spPr>
        <p:txBody>
          <a:bodyPr/>
          <a:lstStyle/>
          <a:p>
            <a:pPr lvl="0">
              <a:defRPr/>
            </a:pPr>
            <a:r>
              <a:rPr lang="de-DE"/>
              <a:t>Mastertextformat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 bwMode="auto">
          <a:xfrm>
            <a:off x="6172200" y="1825625"/>
            <a:ext cx="5181600" cy="4351338"/>
          </a:xfrm>
        </p:spPr>
        <p:txBody>
          <a:bodyPr/>
          <a:lstStyle/>
          <a:p>
            <a:pPr lvl="0">
              <a:defRPr/>
            </a:pPr>
            <a:r>
              <a:rPr lang="de-DE"/>
              <a:t>Mastertextformat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 bwMode="auto">
          <a:xfrm>
            <a:off x="0" y="6180"/>
            <a:ext cx="12049246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de-DE"/>
              <a:t>Städt. Willi Graf Gymnasium München</a:t>
            </a:r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woTxTwoObj" userDrawn="1">
  <p:cSld name="Vergleich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 bwMode="auto">
          <a:xfrm>
            <a:off x="839788" y="537992"/>
            <a:ext cx="10515600" cy="1152696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de-DE"/>
              <a:t>Mastertitelformat bearbeiten</a:t>
            </a:r>
            <a:endParaRPr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de-DE"/>
              <a:t>Mastertextformat bearbeiten</a:t>
            </a:r>
            <a:endParaRPr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 bwMode="auto">
          <a:xfrm>
            <a:off x="839788" y="2505074"/>
            <a:ext cx="5157787" cy="3684588"/>
          </a:xfrm>
        </p:spPr>
        <p:txBody>
          <a:bodyPr/>
          <a:lstStyle/>
          <a:p>
            <a:pPr lvl="0">
              <a:defRPr/>
            </a:pPr>
            <a:r>
              <a:rPr lang="de-DE"/>
              <a:t>Mastertextformat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de-DE"/>
              <a:t>Mastertextformat bearbeiten</a:t>
            </a:r>
            <a:endParaRPr/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 bwMode="auto">
          <a:xfrm>
            <a:off x="6172200" y="2505074"/>
            <a:ext cx="5183188" cy="3684588"/>
          </a:xfrm>
        </p:spPr>
        <p:txBody>
          <a:bodyPr/>
          <a:lstStyle/>
          <a:p>
            <a:pPr lvl="0">
              <a:defRPr/>
            </a:pPr>
            <a:r>
              <a:rPr lang="de-DE"/>
              <a:t>Mastertextformat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 bwMode="auto">
          <a:xfrm>
            <a:off x="0" y="6180"/>
            <a:ext cx="12049246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de-DE"/>
              <a:t>Städt. Willi Graf Gymnasium München</a:t>
            </a:r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itleOnly" userDrawn="1">
  <p:cSld name="Nur Titel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 bwMode="auto">
          <a:xfrm>
            <a:off x="838200" y="865990"/>
            <a:ext cx="10515600" cy="1325563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de-DE"/>
              <a:t>Mastertitelformat bearbeiten</a:t>
            </a:r>
            <a:endParaRPr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 bwMode="auto">
          <a:xfrm>
            <a:off x="838200" y="65529"/>
            <a:ext cx="27432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DD4C2610-B2C2-1348-9CD1-0A190873130C}" type="datetime1">
              <a:rPr lang="de-DE"/>
              <a:t>28.01.24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 bwMode="auto">
          <a:xfrm>
            <a:off x="0" y="6180"/>
            <a:ext cx="12049246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de-DE"/>
              <a:t>Städt. Willi Graf Gymnasium München</a:t>
            </a:r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blank" userDrawn="1">
  <p:cSld name="Leer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 bwMode="auto">
          <a:xfrm>
            <a:off x="0" y="6180"/>
            <a:ext cx="12049246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de-DE"/>
              <a:t>Städt. Willi Graf Gymnasium München</a:t>
            </a:r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objTx" userDrawn="1">
  <p:cSld name="Inhalt mit Überschrif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 bwMode="auto"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pPr>
              <a:defRPr/>
            </a:pPr>
            <a:r>
              <a:rPr lang="de-DE"/>
              <a:t>Mastertitelformat bearbeiten</a:t>
            </a:r>
            <a:endParaRPr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 bwMode="auto"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>
              <a:defRPr/>
            </a:pPr>
            <a:r>
              <a:rPr lang="de-DE"/>
              <a:t>Mastertextformat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 bwMode="auto"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>
              <a:defRPr/>
            </a:pPr>
            <a:r>
              <a:rPr lang="de-DE"/>
              <a:t>Mastertextformat bearbeiten</a:t>
            </a:r>
            <a:endParaRPr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 bwMode="auto">
          <a:xfrm>
            <a:off x="0" y="6180"/>
            <a:ext cx="12049246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de-DE"/>
              <a:t>Städt. Willi Graf Gymnasium München</a:t>
            </a:r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picTx" userDrawn="1">
  <p:cSld name="Bild mit Überschrif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 bwMode="auto"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pPr>
              <a:defRPr/>
            </a:pPr>
            <a:r>
              <a:rPr lang="de-DE"/>
              <a:t>Mastertitelformat bearbeiten</a:t>
            </a:r>
            <a:endParaRPr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 bwMode="auto"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>
              <a:defRPr/>
            </a:pPr>
            <a:r>
              <a:rPr lang="de-DE"/>
              <a:t>Bild durch Klicken auf Symbol hinzufügen</a:t>
            </a:r>
            <a:endParaRPr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 bwMode="auto"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>
              <a:defRPr/>
            </a:pPr>
            <a:r>
              <a:rPr lang="de-DE"/>
              <a:t>Mastertextformat bearbeiten</a:t>
            </a:r>
            <a:endParaRPr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 bwMode="auto">
          <a:xfrm>
            <a:off x="0" y="-6031"/>
            <a:ext cx="12049246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de-DE"/>
              <a:t>Städt. Willi Graf Gymnasium München</a:t>
            </a:r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preserve="1">
  <p:cSld name=""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766822" y="2372809"/>
            <a:ext cx="10586977" cy="380415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>
              <a:defRPr/>
            </a:pPr>
            <a:r>
              <a:rPr lang="de-DE"/>
              <a:t>Mastertextformat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/>
          </a:p>
        </p:txBody>
      </p:sp>
      <p:sp>
        <p:nvSpPr>
          <p:cNvPr id="8" name="Titelplatzhalter 7"/>
          <p:cNvSpPr>
            <a:spLocks noGrp="1"/>
          </p:cNvSpPr>
          <p:nvPr>
            <p:ph type="title"/>
          </p:nvPr>
        </p:nvSpPr>
        <p:spPr bwMode="auto">
          <a:xfrm>
            <a:off x="766822" y="798969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defRPr/>
            </a:pPr>
            <a:r>
              <a:rPr lang="de-DE"/>
              <a:t>Mastertitelformat bearbeiten</a:t>
            </a:r>
            <a:endParaRPr/>
          </a:p>
        </p:txBody>
      </p:sp>
      <p:sp>
        <p:nvSpPr>
          <p:cNvPr id="9" name="Rechteck 8"/>
          <p:cNvSpPr/>
          <p:nvPr/>
        </p:nvSpPr>
        <p:spPr bwMode="auto">
          <a:xfrm>
            <a:off x="0" y="366413"/>
            <a:ext cx="11282423" cy="108000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de-DE"/>
          </a:p>
        </p:txBody>
      </p:sp>
      <p:pic>
        <p:nvPicPr>
          <p:cNvPr id="11" name="Grafik 10" descr="Ein Bild, das Symbol, Design enthält.&#10;&#10;Automatisch generierte Beschreibung"/>
          <p:cNvPicPr>
            <a:picLocks noChangeAspect="1"/>
          </p:cNvPicPr>
          <p:nvPr/>
        </p:nvPicPr>
        <p:blipFill>
          <a:blip r:embed="rId14"/>
          <a:stretch/>
        </p:blipFill>
        <p:spPr bwMode="auto">
          <a:xfrm rot="731973">
            <a:off x="10592596" y="131220"/>
            <a:ext cx="1426181" cy="1902830"/>
          </a:xfrm>
          <a:prstGeom prst="rect">
            <a:avLst/>
          </a:prstGeom>
        </p:spPr>
      </p:pic>
      <p:sp>
        <p:nvSpPr>
          <p:cNvPr id="12" name="Fußzeilenplatzhalter 11"/>
          <p:cNvSpPr>
            <a:spLocks noGrp="1"/>
          </p:cNvSpPr>
          <p:nvPr>
            <p:ph type="ftr" sz="quarter" idx="3"/>
          </p:nvPr>
        </p:nvSpPr>
        <p:spPr bwMode="auto">
          <a:xfrm>
            <a:off x="0" y="13739"/>
            <a:ext cx="1219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000">
                <a:solidFill>
                  <a:schemeClr val="bg2">
                    <a:lumMod val="50000"/>
                  </a:schemeClr>
                </a:solidFill>
                <a:latin typeface="Arial"/>
                <a:cs typeface="Arial"/>
              </a:defRPr>
            </a:lvl1pPr>
          </a:lstStyle>
          <a:p>
            <a:pPr>
              <a:defRPr/>
            </a:pPr>
            <a:r>
              <a:rPr lang="de-DE"/>
              <a:t>Städt. Willi Graf Gymnasium München</a:t>
            </a:r>
            <a:endParaRPr/>
          </a:p>
        </p:txBody>
      </p:sp>
      <p:sp>
        <p:nvSpPr>
          <p:cNvPr id="2" name="Datumsplatzhalter 1"/>
          <p:cNvSpPr>
            <a:spLocks noGrp="1"/>
          </p:cNvSpPr>
          <p:nvPr>
            <p:ph type="dt" sz="half" idx="2"/>
          </p:nvPr>
        </p:nvSpPr>
        <p:spPr bwMode="auto">
          <a:xfrm>
            <a:off x="8610600" y="630902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C23A17B6-AA9B-CE4A-8C43-D473F562C9AB}" type="datetime1">
              <a:rPr lang="de-DE"/>
              <a:t>28.01.24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dt="1" ftr="1" hdr="0" sldNum="0"/>
  <p:txStyles>
    <p:titleStyle>
      <a:lvl1pPr algn="l" defTabSz="914400">
        <a:lnSpc>
          <a:spcPct val="90000"/>
        </a:lnSpc>
        <a:spcBef>
          <a:spcPts val="0"/>
        </a:spcBef>
        <a:buNone/>
        <a:defRPr sz="44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>
        <a:lnSpc>
          <a:spcPct val="90000"/>
        </a:lnSpc>
        <a:spcBef>
          <a:spcPts val="1000"/>
        </a:spcBef>
        <a:buFont typeface="Arial"/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hyperlink" Target="https://create.kahoot.it/share/pomelo-helm/e4fe5139-c25b-4253-a87e-9ea4a960b4ce" TargetMode="External"/></Relationships>
</file>

<file path=ppt/slides/_rels/slide1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9.jpg"/></Relationships>
</file>

<file path=ppt/slides/_rels/slide1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Relationship Id="rId3" Type="http://schemas.openxmlformats.org/officeDocument/2006/relationships/hyperlink" Target="https://www.wir-essen-gesund.de/wp-content/uploads/2018/03/Pomelo.jpg" TargetMode="External"/><Relationship Id="rId4" Type="http://schemas.openxmlformats.org/officeDocument/2006/relationships/hyperlink" Target="https://draxe.com/wp-content/uploads/2020/01/pomelo_fb.jpg" TargetMode="External"/><Relationship Id="rId5" Type="http://schemas.openxmlformats.org/officeDocument/2006/relationships/hyperlink" Target="https://www.native-plants.de/media/image/0b/90/de/XXX28296122_ml.jpg" TargetMode="External"/><Relationship Id="rId6" Type="http://schemas.openxmlformats.org/officeDocument/2006/relationships/hyperlink" Target="https://www.xn--martina-rter-llb.de/text-fachtexte-naturwissenschaften/bionik/kokosnuss-und-pampelmuse-vorbild-fuer-moderne-motorradhelme/" TargetMode="External"/><Relationship Id="rId7" Type="http://schemas.openxmlformats.org/officeDocument/2006/relationships/hyperlink" Target="https://www.gartenjournal.net/pomelo-herkunft" TargetMode="External"/><Relationship Id="rId8" Type="http://schemas.openxmlformats.org/officeDocument/2006/relationships/hyperlink" Target="https://www.swr.de/swr2/wissen/article-swr-12466.html" TargetMode="External"/><Relationship Id="rId9" Type="http://schemas.openxmlformats.org/officeDocument/2006/relationships/hyperlink" Target="https://www.pressetext.com/news/bionik-kokosnuss-und-pomelo-als-vorbilder-fuer-den-motorradhelm.html" TargetMode="External"/></Relationships>
</file>

<file path=ppt/slides/_rels/slide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png"/><Relationship Id="rId4" Type="http://schemas.openxmlformats.org/officeDocument/2006/relationships/image" Target="../media/image3.png"/></Relationships>
</file>

<file path=ppt/slides/_rels/slide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4.jpg"/></Relationships>
</file>

<file path=ppt/slides/_rels/slide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5.jpg"/><Relationship Id="rId4" Type="http://schemas.openxmlformats.org/officeDocument/2006/relationships/image" Target="../media/image4.jpg"/></Relationships>
</file>

<file path=ppt/slides/_rels/slide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6.jpg"/></Relationships>
</file>

<file path=ppt/slides/_rels/slide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7.jpg"/></Relationships>
</file>

<file path=ppt/slides/_rels/slide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8.jpg"/><Relationship Id="rId4" Type="http://schemas.openxmlformats.org/officeDocument/2006/relationships/hyperlink" Target="https://www.wir-essen-gesund.de/wp-content/uploads/2018/03/Pomelo.jpg" TargetMode="External"/><Relationship Id="rId5" Type="http://schemas.openxmlformats.org/officeDocument/2006/relationships/hyperlink" Target="https://draxe.com/wp-content/uploads/2020/01/pomelo_fb.jpg" TargetMode="External"/><Relationship Id="rId6" Type="http://schemas.openxmlformats.org/officeDocument/2006/relationships/hyperlink" Target="https://www.native-plants.de/media/image/0b/90/de/XXX28296122_ml.jpg" TargetMode="External"/></Relationships>
</file>

<file path=ppt/slides/_rels/slide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hyperlink" Target="https://www.srf.ch/play/tv/-/video/-?urn=urn:srf:video:6655abeb-725c-40a3-a79f-7e58ec9d5816" TargetMode="External"/></Relationships>
</file>

<file path=ppt/slides/_rels/slide9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381378332" name="Titel 1"/>
          <p:cNvSpPr>
            <a:spLocks noGrp="1"/>
          </p:cNvSpPr>
          <p:nvPr>
            <p:ph type="title"/>
          </p:nvPr>
        </p:nvSpPr>
        <p:spPr bwMode="auto">
          <a:xfrm>
            <a:off x="766821" y="865989"/>
            <a:ext cx="10586976" cy="1325562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/>
              <a:t>Notwendiges</a:t>
            </a:r>
            <a:r>
              <a:rPr/>
              <a:t> Material / </a:t>
            </a:r>
            <a:r>
              <a:rPr/>
              <a:t>Vorbreitungen</a:t>
            </a:r>
            <a:endParaRPr/>
          </a:p>
        </p:txBody>
      </p:sp>
      <p:sp>
        <p:nvSpPr>
          <p:cNvPr id="1954520092" name="Inhaltsplatzhalter 2"/>
          <p:cNvSpPr>
            <a:spLocks noGrp="1"/>
          </p:cNvSpPr>
          <p:nvPr>
            <p:ph idx="1"/>
          </p:nvPr>
        </p:nvSpPr>
        <p:spPr bwMode="auto">
          <a:xfrm>
            <a:off x="766820" y="2265964"/>
            <a:ext cx="10586977" cy="2626109"/>
          </a:xfrm>
        </p:spPr>
        <p:txBody>
          <a:bodyPr vert="horz" lIns="91440" tIns="45720" rIns="91440" bIns="45720" rtlCol="0" anchor="t">
            <a:normAutofit/>
          </a:bodyPr>
          <a:lstStyle/>
          <a:p>
            <a:pPr>
              <a:buFont typeface="Wingdings"/>
              <a:buChar char="ü"/>
              <a:defRPr/>
            </a:pPr>
            <a:r>
              <a:rPr/>
              <a:t>Pomelo </a:t>
            </a:r>
            <a:r>
              <a:rPr/>
              <a:t>kaufen</a:t>
            </a:r>
            <a:r>
              <a:rPr/>
              <a:t> (optional – </a:t>
            </a:r>
            <a:r>
              <a:rPr/>
              <a:t>nicht</a:t>
            </a:r>
            <a:r>
              <a:rPr/>
              <a:t> </a:t>
            </a:r>
            <a:r>
              <a:rPr/>
              <a:t>nötig</a:t>
            </a:r>
            <a:r>
              <a:rPr/>
              <a:t>)</a:t>
            </a:r>
            <a:r>
              <a:rPr lang="de-DE"/>
              <a:t> </a:t>
            </a:r>
            <a:endParaRPr/>
          </a:p>
          <a:p>
            <a:pPr>
              <a:buFont typeface="Wingdings"/>
              <a:buChar char="ü"/>
              <a:defRPr/>
            </a:pPr>
            <a:r>
              <a:rPr lang="de-DE"/>
              <a:t>Postervorlage</a:t>
            </a:r>
            <a:r>
              <a:rPr lang="de-DE"/>
              <a:t> drucken </a:t>
            </a:r>
            <a:endParaRPr/>
          </a:p>
          <a:p>
            <a:pPr>
              <a:buFont typeface="Wingdings"/>
              <a:buChar char="ü"/>
              <a:defRPr/>
            </a:pPr>
            <a:r>
              <a:rPr/>
              <a:t>Kahoot </a:t>
            </a:r>
            <a:r>
              <a:rPr/>
              <a:t>ansehen</a:t>
            </a:r>
            <a:r>
              <a:rPr lang="de-DE"/>
              <a:t> (Link im Kommentar) </a:t>
            </a:r>
            <a:r>
              <a:rPr/>
              <a:t>und auf </a:t>
            </a:r>
            <a:r>
              <a:rPr/>
              <a:t>Funktionsfähigkeit</a:t>
            </a:r>
            <a:r>
              <a:rPr/>
              <a:t> </a:t>
            </a:r>
            <a:r>
              <a:rPr/>
              <a:t>prüfen</a:t>
            </a:r>
            <a:r>
              <a:rPr lang="de-DE"/>
              <a:t> </a:t>
            </a:r>
            <a:endParaRPr/>
          </a:p>
          <a:p>
            <a:pPr>
              <a:buFont typeface="Wingdings"/>
              <a:buChar char="ü"/>
              <a:defRPr/>
            </a:pPr>
            <a:r>
              <a:rPr lang="de-DE"/>
              <a:t>Präsentation mit Kommentaren durchgehen</a:t>
            </a:r>
            <a:endParaRPr/>
          </a:p>
          <a:p>
            <a:pPr marL="0" indent="0">
              <a:buNone/>
              <a:defRPr/>
            </a:pPr>
            <a:endParaRPr/>
          </a:p>
        </p:txBody>
      </p:sp>
      <p:sp>
        <p:nvSpPr>
          <p:cNvPr id="1111201310" name="Fußzeilenplatzhalter 4"/>
          <p:cNvSpPr>
            <a:spLocks noGrp="1"/>
          </p:cNvSpPr>
          <p:nvPr>
            <p:ph type="ftr" sz="quarter" idx="11"/>
          </p:nvPr>
        </p:nvSpPr>
        <p:spPr bwMode="auto">
          <a:xfrm>
            <a:off x="0" y="6179"/>
            <a:ext cx="12049245" cy="36512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de-DE"/>
              <a:t>Städt. Willi Graf Gymnasium München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59="http://schemas.microsoft.com/office/powerpoint/2015/09/main" xmlns:p14="http://schemas.microsoft.com/office/powerpoint/2010/main" Requires="p159">
      <p:transition p14:dur="2000" advClick="1"/>
    </mc:Choice>
    <mc:Fallback>
      <p:transition advClick="1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36708048" name="Titel 1"/>
          <p:cNvSpPr>
            <a:spLocks noGrp="1"/>
          </p:cNvSpPr>
          <p:nvPr>
            <p:ph type="title"/>
          </p:nvPr>
        </p:nvSpPr>
        <p:spPr bwMode="auto">
          <a:xfrm>
            <a:off x="766821" y="865989"/>
            <a:ext cx="10586976" cy="1325562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u="sng">
                <a:hlinkClick r:id="rId3" tooltip="https://create.kahoot.it/share/pomelo-helm/e4fe5139-c25b-4253-a87e-9ea4a960b4ce"/>
              </a:rPr>
              <a:t>KAHOOT</a:t>
            </a:r>
            <a:endParaRPr/>
          </a:p>
        </p:txBody>
      </p:sp>
      <p:sp>
        <p:nvSpPr>
          <p:cNvPr id="831071546" name="Inhaltsplatzhalter 2"/>
          <p:cNvSpPr>
            <a:spLocks noGrp="1"/>
          </p:cNvSpPr>
          <p:nvPr>
            <p:ph idx="1"/>
          </p:nvPr>
        </p:nvSpPr>
        <p:spPr bwMode="auto"/>
        <p:txBody>
          <a:bodyPr/>
          <a:lstStyle/>
          <a:p>
            <a:pPr algn="l">
              <a:defRPr/>
            </a:pPr>
            <a:r>
              <a:rPr lang="de-DE" sz="2800" b="0" i="0" u="none" strike="noStrike" cap="none" spc="0">
                <a:solidFill>
                  <a:schemeClr val="tx1"/>
                </a:solidFill>
                <a:latin typeface="Arial"/>
                <a:ea typeface="Arial"/>
                <a:cs typeface="Arial"/>
              </a:rPr>
              <a:t>Bitte echte Namen als „Nickname“ verwenden und die Gruppe (A oder B) davor schreiben, z.B.: </a:t>
            </a:r>
            <a:endParaRPr sz="2800"/>
          </a:p>
          <a:p>
            <a:pPr marL="702424" indent="-702424" algn="l">
              <a:buClrTx/>
              <a:buSzTx/>
              <a:buFont typeface="Arial"/>
              <a:buChar char="•"/>
              <a:defRPr/>
            </a:pPr>
            <a:r>
              <a:rPr lang="de-DE" sz="2800" b="0" i="0" u="none" strike="noStrike" cap="none" spc="0">
                <a:solidFill>
                  <a:schemeClr val="tx1"/>
                </a:solidFill>
                <a:latin typeface="Arial"/>
                <a:ea typeface="Arial"/>
                <a:cs typeface="Arial"/>
              </a:rPr>
              <a:t>A Tim </a:t>
            </a:r>
            <a:endParaRPr sz="2800"/>
          </a:p>
          <a:p>
            <a:pPr marL="702424" indent="-702424" algn="l">
              <a:buClrTx/>
              <a:buSzTx/>
              <a:buFont typeface="Arial"/>
              <a:buChar char="•"/>
              <a:defRPr/>
            </a:pPr>
            <a:r>
              <a:rPr lang="de-DE" sz="2800" b="0" i="0" u="none" strike="noStrike" cap="none" spc="0">
                <a:solidFill>
                  <a:schemeClr val="tx1"/>
                </a:solidFill>
                <a:latin typeface="Arial"/>
                <a:ea typeface="Arial"/>
                <a:cs typeface="Arial"/>
              </a:rPr>
              <a:t>A Karla </a:t>
            </a:r>
            <a:endParaRPr sz="2800"/>
          </a:p>
          <a:p>
            <a:pPr marL="702424" indent="-702424" algn="l">
              <a:buClrTx/>
              <a:buSzTx/>
              <a:buFont typeface="Arial"/>
              <a:buChar char="•"/>
              <a:defRPr/>
            </a:pPr>
            <a:r>
              <a:rPr lang="de-DE" sz="2800" b="0" i="0" u="none" strike="noStrike" cap="none" spc="0">
                <a:solidFill>
                  <a:schemeClr val="tx1"/>
                </a:solidFill>
                <a:latin typeface="Arial"/>
                <a:ea typeface="Arial"/>
                <a:cs typeface="Arial"/>
              </a:rPr>
              <a:t>B Vivien </a:t>
            </a:r>
            <a:endParaRPr sz="2800"/>
          </a:p>
          <a:p>
            <a:pPr marL="702424" indent="-702424" algn="l">
              <a:buClrTx/>
              <a:buSzTx/>
              <a:buFont typeface="Arial"/>
              <a:buChar char="•"/>
              <a:defRPr/>
            </a:pPr>
            <a:r>
              <a:rPr lang="de-DE" sz="2800" b="0" i="0" u="none" strike="noStrike" cap="none" spc="0">
                <a:solidFill>
                  <a:schemeClr val="tx1"/>
                </a:solidFill>
                <a:latin typeface="Arial"/>
                <a:ea typeface="Arial"/>
                <a:cs typeface="Arial"/>
              </a:rPr>
              <a:t>B Leo</a:t>
            </a:r>
            <a:endParaRPr sz="2800"/>
          </a:p>
          <a:p>
            <a:pPr>
              <a:defRPr/>
            </a:pPr>
            <a:endParaRPr/>
          </a:p>
        </p:txBody>
      </p:sp>
      <p:sp>
        <p:nvSpPr>
          <p:cNvPr id="1415500530" name="Fußzeilenplatzhalter 4"/>
          <p:cNvSpPr>
            <a:spLocks noGrp="1"/>
          </p:cNvSpPr>
          <p:nvPr>
            <p:ph type="ftr" sz="quarter" idx="11"/>
          </p:nvPr>
        </p:nvSpPr>
        <p:spPr bwMode="auto">
          <a:xfrm>
            <a:off x="0" y="6179"/>
            <a:ext cx="12049245" cy="36512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de-DE"/>
              <a:t>Städt. Willi Graf Gymnasium München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59="http://schemas.microsoft.com/office/powerpoint/2015/09/main" xmlns:p14="http://schemas.microsoft.com/office/powerpoint/2010/main" Requires="p159">
      <p:transition p14:dur="2000" advClick="1"/>
    </mc:Choice>
    <mc:Fallback>
      <p:transition advClick="1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114573079" name="Titel 1"/>
          <p:cNvSpPr>
            <a:spLocks noGrp="1"/>
          </p:cNvSpPr>
          <p:nvPr>
            <p:ph type="title"/>
          </p:nvPr>
        </p:nvSpPr>
        <p:spPr bwMode="auto">
          <a:xfrm>
            <a:off x="766821" y="865989"/>
            <a:ext cx="10586976" cy="1325562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de-DE" sz="4400" b="0" i="0" u="none" strike="noStrike" cap="none" spc="0">
                <a:solidFill>
                  <a:schemeClr val="tx1"/>
                </a:solidFill>
                <a:latin typeface="Arial"/>
                <a:ea typeface="Arial"/>
                <a:cs typeface="Arial"/>
              </a:rPr>
              <a:t>Auswertung</a:t>
            </a:r>
            <a:endParaRPr sz="4400"/>
          </a:p>
        </p:txBody>
      </p:sp>
      <p:sp>
        <p:nvSpPr>
          <p:cNvPr id="171517059" name="Inhaltsplatzhalter 2"/>
          <p:cNvSpPr>
            <a:spLocks noGrp="1"/>
          </p:cNvSpPr>
          <p:nvPr>
            <p:ph idx="1"/>
          </p:nvPr>
        </p:nvSpPr>
        <p:spPr bwMode="auto">
          <a:xfrm>
            <a:off x="766821" y="2753319"/>
            <a:ext cx="10586976" cy="3423641"/>
          </a:xfrm>
        </p:spPr>
        <p:txBody>
          <a:bodyPr/>
          <a:lstStyle/>
          <a:p>
            <a:pPr marL="0" indent="0">
              <a:buFont typeface="Arial"/>
              <a:buNone/>
              <a:defRPr/>
            </a:pPr>
            <a:r>
              <a:rPr/>
              <a:t>Alle Kinder der Plätze 1 bis 10 melden sich. </a:t>
            </a:r>
            <a:endParaRPr/>
          </a:p>
          <a:p>
            <a:pPr marL="0" indent="0">
              <a:buFont typeface="Arial"/>
              <a:buNone/>
              <a:defRPr/>
            </a:pPr>
            <a:r>
              <a:rPr/>
              <a:t>Was fällt euch auf?? </a:t>
            </a:r>
            <a:endParaRPr/>
          </a:p>
        </p:txBody>
      </p:sp>
      <p:sp>
        <p:nvSpPr>
          <p:cNvPr id="479335473" name="Fußzeilenplatzhalter 4"/>
          <p:cNvSpPr>
            <a:spLocks noGrp="1"/>
          </p:cNvSpPr>
          <p:nvPr>
            <p:ph type="ftr" sz="quarter" idx="11"/>
          </p:nvPr>
        </p:nvSpPr>
        <p:spPr bwMode="auto">
          <a:xfrm>
            <a:off x="0" y="6179"/>
            <a:ext cx="12049245" cy="36512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de-DE"/>
              <a:t>Städt. Willi Graf Gymnasium München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59="http://schemas.microsoft.com/office/powerpoint/2015/09/main" xmlns:p14="http://schemas.microsoft.com/office/powerpoint/2010/main" Requires="p159">
      <p:transition p14:dur="2000" advClick="1"/>
    </mc:Choice>
    <mc:Fallback>
      <p:transition advClick="1"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998970171" name="Titel 1"/>
          <p:cNvSpPr>
            <a:spLocks noGrp="1"/>
          </p:cNvSpPr>
          <p:nvPr>
            <p:ph type="title"/>
          </p:nvPr>
        </p:nvSpPr>
        <p:spPr bwMode="auto">
          <a:xfrm>
            <a:off x="766820" y="865989"/>
            <a:ext cx="10586975" cy="1158073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/>
              <a:t>Konzentrationsstrategien</a:t>
            </a:r>
            <a:endParaRPr/>
          </a:p>
        </p:txBody>
      </p:sp>
      <p:sp>
        <p:nvSpPr>
          <p:cNvPr id="524969445" name="Inhaltsplatzhalter 2"/>
          <p:cNvSpPr>
            <a:spLocks noGrp="1"/>
          </p:cNvSpPr>
          <p:nvPr>
            <p:ph idx="1"/>
          </p:nvPr>
        </p:nvSpPr>
        <p:spPr bwMode="auto">
          <a:xfrm>
            <a:off x="766821" y="2024062"/>
            <a:ext cx="10586976" cy="4524374"/>
          </a:xfrm>
        </p:spPr>
        <p:txBody>
          <a:bodyPr vertOverflow="overflow" horzOverflow="overflow" vert="horz" wrap="square" lIns="91440" tIns="45720" rIns="91440" bIns="45720" numCol="1" spcCol="0" rtlCol="0" fromWordArt="0" anchor="t" anchorCtr="0" forceAA="0" compatLnSpc="0">
            <a:normAutofit fontScale="85000" lnSpcReduction="3000"/>
          </a:bodyPr>
          <a:lstStyle/>
          <a:p>
            <a:pPr>
              <a:defRPr/>
            </a:pPr>
            <a:r>
              <a:rPr/>
              <a:t>Glaskabine</a:t>
            </a:r>
            <a:endParaRPr/>
          </a:p>
          <a:p>
            <a:pPr>
              <a:defRPr/>
            </a:pPr>
            <a:r>
              <a:rPr/>
              <a:t>Richtmikrophon</a:t>
            </a:r>
            <a:endParaRPr/>
          </a:p>
          <a:p>
            <a:pPr>
              <a:defRPr/>
            </a:pPr>
            <a:r>
              <a:rPr/>
              <a:t>Melden</a:t>
            </a:r>
            <a:endParaRPr/>
          </a:p>
          <a:p>
            <a:pPr>
              <a:defRPr/>
            </a:pPr>
            <a:r>
              <a:rPr/>
              <a:t>Arbeitsplatz</a:t>
            </a:r>
            <a:endParaRPr/>
          </a:p>
          <a:p>
            <a:pPr>
              <a:defRPr/>
            </a:pPr>
            <a:r>
              <a:rPr/>
              <a:t>Interesse </a:t>
            </a:r>
            <a:r>
              <a:rPr/>
              <a:t>wecken</a:t>
            </a:r>
            <a:r>
              <a:rPr/>
              <a:t> </a:t>
            </a:r>
            <a:endParaRPr/>
          </a:p>
          <a:p>
            <a:pPr>
              <a:defRPr/>
            </a:pPr>
            <a:r>
              <a:rPr/>
              <a:t>Gegengedanken</a:t>
            </a:r>
            <a:endParaRPr/>
          </a:p>
          <a:p>
            <a:pPr>
              <a:defRPr/>
            </a:pPr>
            <a:r>
              <a:rPr/>
              <a:t>Ruhe</a:t>
            </a:r>
            <a:r>
              <a:rPr/>
              <a:t> </a:t>
            </a:r>
            <a:r>
              <a:rPr/>
              <a:t>bewahren</a:t>
            </a:r>
            <a:endParaRPr/>
          </a:p>
          <a:p>
            <a:pPr marL="0" indent="0">
              <a:buNone/>
              <a:defRPr/>
            </a:pPr>
            <a:endParaRPr>
              <a:highlight>
                <a:srgbClr val="FFFF00"/>
              </a:highlight>
            </a:endParaRPr>
          </a:p>
        </p:txBody>
      </p:sp>
      <p:sp>
        <p:nvSpPr>
          <p:cNvPr id="1355659726" name="Fußzeilenplatzhalter 4"/>
          <p:cNvSpPr>
            <a:spLocks noGrp="1"/>
          </p:cNvSpPr>
          <p:nvPr>
            <p:ph type="ftr" sz="quarter" idx="11"/>
          </p:nvPr>
        </p:nvSpPr>
        <p:spPr bwMode="auto">
          <a:xfrm>
            <a:off x="0" y="6179"/>
            <a:ext cx="12049245" cy="36512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de-DE"/>
              <a:t>Städt. Willi Graf Gymnasium München</a:t>
            </a:r>
            <a:endParaRPr/>
          </a:p>
        </p:txBody>
      </p:sp>
      <p:pic>
        <p:nvPicPr>
          <p:cNvPr id="1948692853" name="Grafik 1948692852"/>
          <p:cNvPicPr>
            <a:picLocks noChangeAspect="1"/>
          </p:cNvPicPr>
          <p:nvPr/>
        </p:nvPicPr>
        <p:blipFill>
          <a:blip r:embed="rId3"/>
          <a:srcRect l="21788" t="18012" r="14263" b="8854"/>
          <a:stretch/>
        </p:blipFill>
        <p:spPr bwMode="auto">
          <a:xfrm>
            <a:off x="7836851" y="2024062"/>
            <a:ext cx="2885038" cy="4399357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59="http://schemas.microsoft.com/office/powerpoint/2015/09/main" xmlns:p14="http://schemas.microsoft.com/office/powerpoint/2010/main" Requires="p159">
      <p:transition p14:dur="2000" advClick="1"/>
    </mc:Choice>
    <mc:Fallback>
      <p:transition advClick="1"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27750114" name="Titel 1"/>
          <p:cNvSpPr>
            <a:spLocks noGrp="1"/>
          </p:cNvSpPr>
          <p:nvPr>
            <p:ph type="title"/>
          </p:nvPr>
        </p:nvSpPr>
        <p:spPr bwMode="auto">
          <a:xfrm>
            <a:off x="766821" y="865989"/>
            <a:ext cx="10586976" cy="1325562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/>
              <a:t>Willi bei den Hausaufgaben</a:t>
            </a:r>
            <a:endParaRPr/>
          </a:p>
        </p:txBody>
      </p:sp>
      <p:sp>
        <p:nvSpPr>
          <p:cNvPr id="1583153456" name="Inhaltsplatzhalter 2"/>
          <p:cNvSpPr>
            <a:spLocks noGrp="1"/>
          </p:cNvSpPr>
          <p:nvPr>
            <p:ph idx="1"/>
          </p:nvPr>
        </p:nvSpPr>
        <p:spPr bwMode="auto"/>
        <p:txBody>
          <a:bodyPr/>
          <a:lstStyle/>
          <a:p>
            <a:pPr marL="0" indent="0">
              <a:buFont typeface="Arial"/>
              <a:buNone/>
              <a:defRPr/>
            </a:pPr>
            <a:r>
              <a:rPr/>
              <a:t>Willi sitzt zu Hause an den Hausaufgaben, im Deutschunterricht sollen sie sich ein kurzes YouTube Video anschauen und dazu Aufgaben bearbeiten. </a:t>
            </a:r>
            <a:endParaRPr/>
          </a:p>
          <a:p>
            <a:pPr marL="0" indent="0">
              <a:buFont typeface="Arial"/>
              <a:buNone/>
              <a:defRPr/>
            </a:pPr>
            <a:r>
              <a:rPr/>
              <a:t>Nachdem er das Video angeschaut hat, werden ihm andere Videos angezeigt. Nach einer Stunde YouTube, hat Willi immer noch nicht mehr von seinen Hausaufgaben geschafft</a:t>
            </a:r>
            <a:endParaRPr/>
          </a:p>
        </p:txBody>
      </p:sp>
      <p:sp>
        <p:nvSpPr>
          <p:cNvPr id="305788543" name="Fußzeilenplatzhalter 4"/>
          <p:cNvSpPr>
            <a:spLocks noGrp="1"/>
          </p:cNvSpPr>
          <p:nvPr>
            <p:ph type="ftr" sz="quarter" idx="11"/>
          </p:nvPr>
        </p:nvSpPr>
        <p:spPr bwMode="auto">
          <a:xfrm>
            <a:off x="0" y="6179"/>
            <a:ext cx="12049245" cy="36512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de-DE"/>
              <a:t>Städt. Willi Graf Gymnasium München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59="http://schemas.microsoft.com/office/powerpoint/2015/09/main" xmlns:p14="http://schemas.microsoft.com/office/powerpoint/2010/main" Requires="p159">
      <p:transition p14:dur="2000" advClick="1"/>
    </mc:Choice>
    <mc:Fallback>
      <p:transition advClick="1"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907097549" name="Titel 1"/>
          <p:cNvSpPr>
            <a:spLocks noGrp="1"/>
          </p:cNvSpPr>
          <p:nvPr>
            <p:ph type="title"/>
          </p:nvPr>
        </p:nvSpPr>
        <p:spPr bwMode="auto">
          <a:xfrm>
            <a:off x="766821" y="865989"/>
            <a:ext cx="10586976" cy="1325562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/>
              <a:t>Strategien gegen Ablenkung am iPad</a:t>
            </a:r>
            <a:endParaRPr/>
          </a:p>
        </p:txBody>
      </p:sp>
      <p:sp>
        <p:nvSpPr>
          <p:cNvPr id="546708908" name="Inhaltsplatzhalter 2"/>
          <p:cNvSpPr>
            <a:spLocks noGrp="1"/>
          </p:cNvSpPr>
          <p:nvPr>
            <p:ph idx="1"/>
          </p:nvPr>
        </p:nvSpPr>
        <p:spPr bwMode="auto"/>
        <p:txBody>
          <a:bodyPr/>
          <a:lstStyle/>
          <a:p>
            <a:pPr marL="0" indent="0">
              <a:buNone/>
              <a:defRPr/>
            </a:pPr>
            <a:r>
              <a:rPr lang="de-DE"/>
              <a:t>Strategien für den Unterricht		Strategien für zu Hause</a:t>
            </a:r>
            <a:endParaRPr/>
          </a:p>
        </p:txBody>
      </p:sp>
      <p:sp>
        <p:nvSpPr>
          <p:cNvPr id="1195277659" name="Fußzeilenplatzhalter 4"/>
          <p:cNvSpPr>
            <a:spLocks noGrp="1"/>
          </p:cNvSpPr>
          <p:nvPr>
            <p:ph type="ftr" sz="quarter" idx="11"/>
          </p:nvPr>
        </p:nvSpPr>
        <p:spPr bwMode="auto">
          <a:xfrm>
            <a:off x="0" y="6179"/>
            <a:ext cx="12049245" cy="36512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de-DE"/>
              <a:t>Städt. Willi Graf Gymnasium München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59="http://schemas.microsoft.com/office/powerpoint/2015/09/main" xmlns:p14="http://schemas.microsoft.com/office/powerpoint/2010/main" Requires="p159">
      <p:transition p14:dur="2000" advClick="1"/>
    </mc:Choice>
    <mc:Fallback>
      <p:transition advClick="1"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664743480" name="Titel 1"/>
          <p:cNvSpPr>
            <a:spLocks noGrp="1"/>
          </p:cNvSpPr>
          <p:nvPr>
            <p:ph type="title"/>
          </p:nvPr>
        </p:nvSpPr>
        <p:spPr bwMode="auto">
          <a:xfrm>
            <a:off x="766821" y="865989"/>
            <a:ext cx="10586976" cy="1325562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/>
              <a:t>Meine Strategie</a:t>
            </a:r>
            <a:endParaRPr/>
          </a:p>
        </p:txBody>
      </p:sp>
      <p:sp>
        <p:nvSpPr>
          <p:cNvPr id="1672248571" name="Inhaltsplatzhalter 2"/>
          <p:cNvSpPr>
            <a:spLocks noGrp="1"/>
          </p:cNvSpPr>
          <p:nvPr>
            <p:ph idx="1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Wähle</a:t>
            </a:r>
            <a:r>
              <a:rPr/>
              <a:t> </a:t>
            </a:r>
            <a:r>
              <a:rPr/>
              <a:t>eine</a:t>
            </a:r>
            <a:r>
              <a:rPr/>
              <a:t> </a:t>
            </a:r>
            <a:r>
              <a:rPr/>
              <a:t>Strategie</a:t>
            </a:r>
            <a:r>
              <a:rPr/>
              <a:t> </a:t>
            </a:r>
            <a:r>
              <a:rPr/>
              <a:t>aus</a:t>
            </a:r>
            <a:r>
              <a:rPr/>
              <a:t>, die </a:t>
            </a:r>
            <a:r>
              <a:rPr/>
              <a:t>dir</a:t>
            </a:r>
            <a:r>
              <a:rPr/>
              <a:t> </a:t>
            </a:r>
            <a:r>
              <a:rPr/>
              <a:t>helfen</a:t>
            </a:r>
            <a:r>
              <a:rPr/>
              <a:t> </a:t>
            </a:r>
            <a:r>
              <a:rPr/>
              <a:t>könnte</a:t>
            </a:r>
            <a:r>
              <a:rPr/>
              <a:t>. </a:t>
            </a:r>
            <a:endParaRPr/>
          </a:p>
          <a:p>
            <a:pPr>
              <a:defRPr/>
            </a:pPr>
            <a:r>
              <a:rPr/>
              <a:t>Überlege</a:t>
            </a:r>
            <a:r>
              <a:rPr/>
              <a:t> </a:t>
            </a:r>
            <a:r>
              <a:rPr/>
              <a:t>dir</a:t>
            </a:r>
            <a:r>
              <a:rPr/>
              <a:t> </a:t>
            </a:r>
            <a:r>
              <a:rPr/>
              <a:t>selbst</a:t>
            </a:r>
            <a:r>
              <a:rPr/>
              <a:t> </a:t>
            </a:r>
            <a:r>
              <a:rPr/>
              <a:t>ein</a:t>
            </a:r>
            <a:r>
              <a:rPr/>
              <a:t> Symbol, das dich an </a:t>
            </a:r>
            <a:r>
              <a:rPr/>
              <a:t>deine</a:t>
            </a:r>
            <a:r>
              <a:rPr/>
              <a:t> </a:t>
            </a:r>
            <a:r>
              <a:rPr/>
              <a:t>Strategie</a:t>
            </a:r>
            <a:r>
              <a:rPr/>
              <a:t> </a:t>
            </a:r>
            <a:r>
              <a:rPr/>
              <a:t>erinnert</a:t>
            </a:r>
            <a:r>
              <a:rPr/>
              <a:t>. </a:t>
            </a:r>
            <a:endParaRPr/>
          </a:p>
          <a:p>
            <a:pPr>
              <a:defRPr/>
            </a:pPr>
            <a:r>
              <a:rPr/>
              <a:t>Zeichne</a:t>
            </a:r>
            <a:r>
              <a:rPr/>
              <a:t> das Symbol </a:t>
            </a:r>
            <a:r>
              <a:rPr/>
              <a:t>bei</a:t>
            </a:r>
            <a:r>
              <a:rPr/>
              <a:t> </a:t>
            </a:r>
            <a:r>
              <a:rPr/>
              <a:t>GoodNotes</a:t>
            </a:r>
            <a:r>
              <a:rPr/>
              <a:t> und </a:t>
            </a:r>
            <a:r>
              <a:rPr/>
              <a:t>erstelle</a:t>
            </a:r>
            <a:r>
              <a:rPr/>
              <a:t> </a:t>
            </a:r>
            <a:r>
              <a:rPr/>
              <a:t>ein</a:t>
            </a:r>
            <a:r>
              <a:rPr lang="de-DE"/>
              <a:t>e</a:t>
            </a:r>
            <a:r>
              <a:rPr lang="de-DE"/>
              <a:t> Vorlage</a:t>
            </a:r>
            <a:r>
              <a:rPr/>
              <a:t>. </a:t>
            </a:r>
            <a:r>
              <a:rPr/>
              <a:t>Diesen</a:t>
            </a:r>
            <a:r>
              <a:rPr/>
              <a:t> </a:t>
            </a:r>
            <a:r>
              <a:rPr/>
              <a:t>digitalen</a:t>
            </a:r>
            <a:r>
              <a:rPr/>
              <a:t> Sticker </a:t>
            </a:r>
            <a:r>
              <a:rPr/>
              <a:t>kannst</a:t>
            </a:r>
            <a:r>
              <a:rPr/>
              <a:t> du </a:t>
            </a:r>
            <a:r>
              <a:rPr/>
              <a:t>immer</a:t>
            </a:r>
            <a:r>
              <a:rPr/>
              <a:t> </a:t>
            </a:r>
            <a:r>
              <a:rPr/>
              <a:t>einfügen</a:t>
            </a:r>
            <a:r>
              <a:rPr/>
              <a:t> </a:t>
            </a:r>
            <a:r>
              <a:rPr/>
              <a:t>wenn</a:t>
            </a:r>
            <a:r>
              <a:rPr/>
              <a:t> du </a:t>
            </a:r>
            <a:r>
              <a:rPr/>
              <a:t>Hilfe</a:t>
            </a:r>
            <a:r>
              <a:rPr/>
              <a:t> </a:t>
            </a:r>
            <a:r>
              <a:rPr/>
              <a:t>beim</a:t>
            </a:r>
            <a:r>
              <a:rPr/>
              <a:t> </a:t>
            </a:r>
            <a:r>
              <a:rPr/>
              <a:t>Konzentrieren</a:t>
            </a:r>
            <a:r>
              <a:rPr/>
              <a:t> </a:t>
            </a:r>
            <a:r>
              <a:rPr/>
              <a:t>brauchst</a:t>
            </a:r>
            <a:r>
              <a:rPr/>
              <a:t>. </a:t>
            </a:r>
            <a:endParaRPr/>
          </a:p>
        </p:txBody>
      </p:sp>
      <p:sp>
        <p:nvSpPr>
          <p:cNvPr id="1941259833" name="Fußzeilenplatzhalter 4"/>
          <p:cNvSpPr>
            <a:spLocks noGrp="1"/>
          </p:cNvSpPr>
          <p:nvPr>
            <p:ph type="ftr" sz="quarter" idx="11"/>
          </p:nvPr>
        </p:nvSpPr>
        <p:spPr bwMode="auto">
          <a:xfrm>
            <a:off x="0" y="6179"/>
            <a:ext cx="12049245" cy="36512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de-DE"/>
              <a:t>Städt. Willi Graf Gymnasium München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59="http://schemas.microsoft.com/office/powerpoint/2015/09/main" xmlns:p14="http://schemas.microsoft.com/office/powerpoint/2010/main" Requires="p159">
      <p:transition p14:dur="2000" advClick="1"/>
    </mc:Choice>
    <mc:Fallback>
      <p:transition advClick="1"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22957780" name="Titel 1"/>
          <p:cNvSpPr>
            <a:spLocks noGrp="1"/>
          </p:cNvSpPr>
          <p:nvPr>
            <p:ph type="title"/>
          </p:nvPr>
        </p:nvSpPr>
        <p:spPr bwMode="auto">
          <a:xfrm>
            <a:off x="766821" y="865989"/>
            <a:ext cx="10586976" cy="1325562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/>
              <a:t>Quellen</a:t>
            </a:r>
            <a:endParaRPr/>
          </a:p>
        </p:txBody>
      </p:sp>
      <p:sp>
        <p:nvSpPr>
          <p:cNvPr id="447036976" name="Fußzeilenplatzhalter 4"/>
          <p:cNvSpPr>
            <a:spLocks noGrp="1"/>
          </p:cNvSpPr>
          <p:nvPr>
            <p:ph type="ftr" sz="quarter" idx="11"/>
          </p:nvPr>
        </p:nvSpPr>
        <p:spPr bwMode="auto">
          <a:xfrm>
            <a:off x="0" y="6179"/>
            <a:ext cx="12049245" cy="36512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de-DE"/>
              <a:t>Städt. Willi Graf Gymnasium München</a:t>
            </a:r>
            <a:endParaRPr/>
          </a:p>
        </p:txBody>
      </p:sp>
      <p:sp>
        <p:nvSpPr>
          <p:cNvPr id="1435377618" name="Inhaltsplatzhalter 2"/>
          <p:cNvSpPr>
            <a:spLocks noGrp="1"/>
          </p:cNvSpPr>
          <p:nvPr/>
        </p:nvSpPr>
        <p:spPr bwMode="auto">
          <a:xfrm>
            <a:off x="529163" y="2026984"/>
            <a:ext cx="11455236" cy="4621464"/>
          </a:xfrm>
        </p:spPr>
        <p:txBody>
          <a:bodyPr vertOverflow="overflow" horzOverflow="overflow" vert="horz" wrap="square" lIns="91440" tIns="45720" rIns="91440" bIns="45720" numCol="1" spcCol="0" rtlCol="0" fromWordArt="0" anchor="t" anchorCtr="0" forceAA="0" compatLnSpc="0">
            <a:normAutofit fontScale="95000" lnSpcReduction="1000"/>
          </a:bodyPr>
          <a:lstStyle>
            <a:lvl1pPr marL="228600" indent="-228600" algn="l" defTabSz="914400">
              <a:lnSpc>
                <a:spcPct val="90000"/>
              </a:lnSpc>
              <a:spcBef>
                <a:spcPts val="999"/>
              </a:spcBef>
              <a:buFont typeface="Arial"/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>
              <a:lnSpc>
                <a:spcPct val="90000"/>
              </a:lnSpc>
              <a:spcBef>
                <a:spcPts val="499"/>
              </a:spcBef>
              <a:buFont typeface="Arial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>
              <a:lnSpc>
                <a:spcPct val="90000"/>
              </a:lnSpc>
              <a:spcBef>
                <a:spcPts val="499"/>
              </a:spcBef>
              <a:buFont typeface="Arial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>
              <a:lnSpc>
                <a:spcPct val="90000"/>
              </a:lnSpc>
              <a:spcBef>
                <a:spcPts val="499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>
              <a:lnSpc>
                <a:spcPct val="90000"/>
              </a:lnSpc>
              <a:spcBef>
                <a:spcPts val="499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599" indent="-228600" algn="l" defTabSz="914400">
              <a:lnSpc>
                <a:spcPct val="90000"/>
              </a:lnSpc>
              <a:spcBef>
                <a:spcPts val="499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>
              <a:lnSpc>
                <a:spcPct val="90000"/>
              </a:lnSpc>
              <a:spcBef>
                <a:spcPts val="499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>
              <a:lnSpc>
                <a:spcPct val="90000"/>
              </a:lnSpc>
              <a:spcBef>
                <a:spcPts val="499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>
              <a:lnSpc>
                <a:spcPct val="90000"/>
              </a:lnSpc>
              <a:spcBef>
                <a:spcPts val="499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indent="0" algn="l" defTabSz="2023821">
              <a:lnSpc>
                <a:spcPct val="90000"/>
              </a:lnSpc>
              <a:spcBef>
                <a:spcPts val="999"/>
              </a:spcBef>
              <a:spcAft>
                <a:spcPts val="0"/>
              </a:spcAft>
              <a:buFont typeface="Arial"/>
              <a:buChar char="•"/>
              <a:defRPr u="sng"/>
            </a:pPr>
            <a:r>
              <a:rPr lang="de-DE" sz="2200" b="0" i="0" u="none" strike="noStrike" cap="none" spc="0">
                <a:solidFill>
                  <a:schemeClr val="tx1"/>
                </a:solidFill>
                <a:latin typeface="Arial"/>
                <a:ea typeface="Arial"/>
                <a:cs typeface="Arial"/>
              </a:rPr>
              <a:t>Bildquellen:</a:t>
            </a:r>
            <a:endParaRPr sz="2200" b="0" i="0" u="none" strike="noStrike" cap="none" spc="0">
              <a:solidFill>
                <a:schemeClr val="tx1"/>
              </a:solidFill>
              <a:latin typeface="Arial"/>
              <a:cs typeface="Arial"/>
            </a:endParaRPr>
          </a:p>
          <a:p>
            <a:pPr marL="0" marR="0" indent="0" algn="l" defTabSz="2023821">
              <a:lnSpc>
                <a:spcPct val="90000"/>
              </a:lnSpc>
              <a:spcBef>
                <a:spcPts val="999"/>
              </a:spcBef>
              <a:spcAft>
                <a:spcPts val="0"/>
              </a:spcAft>
              <a:buFont typeface="Arial"/>
              <a:buChar char="•"/>
              <a:defRPr/>
            </a:pPr>
            <a:r>
              <a:rPr lang="de-DE" sz="1300" b="0" i="0" u="sng" strike="noStrike" cap="none" spc="0">
                <a:solidFill>
                  <a:schemeClr val="tx1"/>
                </a:solidFill>
                <a:latin typeface="Arial"/>
                <a:ea typeface="Arial"/>
                <a:cs typeface="Arial"/>
              </a:rPr>
              <a:t> </a:t>
            </a:r>
            <a:r>
              <a:rPr lang="de-DE" sz="1300" b="0" i="0" u="sng" strike="noStrike" cap="none" spc="0">
                <a:solidFill>
                  <a:schemeClr val="tx1"/>
                </a:solidFill>
                <a:latin typeface="Arial"/>
                <a:ea typeface="Arial"/>
                <a:cs typeface="Arial"/>
                <a:hlinkClick r:id="rId3" tooltip="https://www.wir-essen-gesund.de/wp-content/uploads/2018/03/Pomelo.jpg"/>
              </a:rPr>
              <a:t>https://www.wir-essen-gesund.de/wp-content/uploads/2018/03/Pomelo.jpg</a:t>
            </a:r>
            <a:endParaRPr sz="1300" b="0" i="0" u="sng" strike="noStrike" cap="none" spc="0">
              <a:solidFill>
                <a:schemeClr val="tx1"/>
              </a:solidFill>
              <a:latin typeface="Arial"/>
              <a:cs typeface="Arial"/>
            </a:endParaRPr>
          </a:p>
          <a:p>
            <a:pPr marL="0" marR="0" indent="0" algn="l" defTabSz="2023821">
              <a:lnSpc>
                <a:spcPct val="90000"/>
              </a:lnSpc>
              <a:spcBef>
                <a:spcPts val="999"/>
              </a:spcBef>
              <a:spcAft>
                <a:spcPts val="0"/>
              </a:spcAft>
              <a:buFont typeface="Arial"/>
              <a:buChar char="•"/>
              <a:defRPr/>
            </a:pPr>
            <a:r>
              <a:rPr lang="de-DE" sz="1300" b="0" i="0" u="sng" strike="noStrike" cap="none" spc="0">
                <a:solidFill>
                  <a:schemeClr val="tx1"/>
                </a:solidFill>
                <a:latin typeface="Arial"/>
                <a:ea typeface="Arial"/>
                <a:cs typeface="Arial"/>
                <a:hlinkClick r:id="rId4" tooltip="https://draxe.com/wp-content/uploads/2020/01/pomelo_fb.jpg"/>
              </a:rPr>
              <a:t>https://draxe.com/wp-content/uploads/2020/01/pomelo_fb.jpg</a:t>
            </a:r>
            <a:endParaRPr sz="1300" b="0" i="0" u="sng" strike="noStrike" cap="none" spc="0">
              <a:solidFill>
                <a:schemeClr val="tx1"/>
              </a:solidFill>
              <a:latin typeface="Arial"/>
              <a:cs typeface="Arial"/>
            </a:endParaRPr>
          </a:p>
          <a:p>
            <a:pPr marL="0" marR="0" indent="0" algn="l" defTabSz="2023821">
              <a:lnSpc>
                <a:spcPct val="90000"/>
              </a:lnSpc>
              <a:spcBef>
                <a:spcPts val="999"/>
              </a:spcBef>
              <a:spcAft>
                <a:spcPts val="0"/>
              </a:spcAft>
              <a:buFont typeface="Arial"/>
              <a:buChar char="•"/>
              <a:defRPr/>
            </a:pPr>
            <a:r>
              <a:rPr lang="de-DE" sz="1300" b="0" i="0" u="sng" strike="noStrike" cap="none" spc="0">
                <a:solidFill>
                  <a:schemeClr val="tx1"/>
                </a:solidFill>
                <a:latin typeface="Arial"/>
                <a:ea typeface="Arial"/>
                <a:cs typeface="Arial"/>
                <a:hlinkClick r:id="rId5" tooltip="https://www.native-plants.de/media/image/0b/90/de/XXX28296122_ml.jpg"/>
              </a:rPr>
              <a:t>https://www.native-plants.de/media/image/0b/90/de/XXX28296122_ml.jpg</a:t>
            </a:r>
            <a:endParaRPr sz="1300" b="0" i="0" u="sng" strike="noStrike" cap="none" spc="0">
              <a:solidFill>
                <a:schemeClr val="tx1"/>
              </a:solidFill>
              <a:latin typeface="Arial"/>
              <a:cs typeface="Arial"/>
            </a:endParaRPr>
          </a:p>
          <a:p>
            <a:pPr marL="0" marR="0" indent="0" algn="l" defTabSz="2023821">
              <a:lnSpc>
                <a:spcPct val="90000"/>
              </a:lnSpc>
              <a:spcBef>
                <a:spcPts val="999"/>
              </a:spcBef>
              <a:spcAft>
                <a:spcPts val="0"/>
              </a:spcAft>
              <a:buFont typeface="Arial"/>
              <a:buChar char="•"/>
              <a:defRPr u="sng"/>
            </a:pPr>
            <a:r>
              <a:rPr lang="de-DE" sz="1300" b="0" i="0" u="sng" strike="noStrike" cap="none" spc="0">
                <a:solidFill>
                  <a:schemeClr val="tx1"/>
                </a:solidFill>
                <a:latin typeface="Arial"/>
                <a:ea typeface="Arial"/>
                <a:cs typeface="Arial"/>
              </a:rPr>
              <a:t>Textquellen:</a:t>
            </a:r>
            <a:endParaRPr sz="1300" b="0" i="0" u="sng" strike="noStrike" cap="none" spc="0">
              <a:solidFill>
                <a:schemeClr val="tx1"/>
              </a:solidFill>
              <a:latin typeface="Arial"/>
              <a:cs typeface="Arial"/>
            </a:endParaRPr>
          </a:p>
          <a:p>
            <a:pPr marL="0" marR="0" indent="0" algn="l" defTabSz="2023821">
              <a:lnSpc>
                <a:spcPct val="90000"/>
              </a:lnSpc>
              <a:spcBef>
                <a:spcPts val="999"/>
              </a:spcBef>
              <a:spcAft>
                <a:spcPts val="0"/>
              </a:spcAft>
              <a:buFont typeface="Arial"/>
              <a:buChar char="•"/>
              <a:defRPr/>
            </a:pPr>
            <a:r>
              <a:rPr lang="de-DE" sz="1300" b="0" i="0" u="sng" strike="noStrike" cap="none" spc="0">
                <a:solidFill>
                  <a:schemeClr val="tx1"/>
                </a:solidFill>
                <a:latin typeface="Arial"/>
                <a:ea typeface="Arial"/>
                <a:cs typeface="Arial"/>
                <a:hlinkClick r:id="rId6" tooltip="https://www.xn--martina-rter-llb.de/text-fachtexte-naturwissenschaften/bionik/kokosnuss-und-pampelmuse-vorbild-fuer-moderne-motorradhelme/"/>
              </a:rPr>
              <a:t>https://www.martina-rüter.de/text-fachtexte-naturwissenschaften/bionik/kokosnuss-und-pampelmuse-vorbild-fuer-moderne-motorradhelme/</a:t>
            </a:r>
            <a:endParaRPr sz="1300" b="0" i="0" u="sng" strike="noStrike" cap="none" spc="0">
              <a:solidFill>
                <a:schemeClr val="tx1"/>
              </a:solidFill>
              <a:latin typeface="Arial"/>
              <a:cs typeface="Arial"/>
            </a:endParaRPr>
          </a:p>
          <a:p>
            <a:pPr marL="0" marR="0" indent="0" algn="l" defTabSz="2023821">
              <a:lnSpc>
                <a:spcPct val="90000"/>
              </a:lnSpc>
              <a:spcBef>
                <a:spcPts val="999"/>
              </a:spcBef>
              <a:spcAft>
                <a:spcPts val="0"/>
              </a:spcAft>
              <a:buFont typeface="Arial"/>
              <a:buChar char="•"/>
              <a:defRPr/>
            </a:pPr>
            <a:r>
              <a:rPr lang="de-DE" sz="1300" b="0" i="0" u="sng" strike="noStrike" cap="none" spc="0">
                <a:solidFill>
                  <a:schemeClr val="tx1"/>
                </a:solidFill>
                <a:latin typeface="Arial"/>
                <a:ea typeface="Arial"/>
                <a:cs typeface="Arial"/>
                <a:hlinkClick r:id="rId7" tooltip="https://www.gartenjournal.net/pomelo-herkunft"/>
              </a:rPr>
              <a:t>https://www.gartenjournal.net/pomelo-herkunft</a:t>
            </a:r>
            <a:endParaRPr sz="1300" b="0" i="0" u="sng" strike="noStrike" cap="none" spc="0">
              <a:solidFill>
                <a:schemeClr val="tx1"/>
              </a:solidFill>
              <a:latin typeface="Arial"/>
              <a:cs typeface="Arial"/>
            </a:endParaRPr>
          </a:p>
          <a:p>
            <a:pPr marL="0" marR="0" indent="0" algn="l" defTabSz="2023821">
              <a:lnSpc>
                <a:spcPct val="90000"/>
              </a:lnSpc>
              <a:spcBef>
                <a:spcPts val="999"/>
              </a:spcBef>
              <a:spcAft>
                <a:spcPts val="0"/>
              </a:spcAft>
              <a:buFont typeface="Arial"/>
              <a:buChar char="•"/>
              <a:defRPr/>
            </a:pPr>
            <a:r>
              <a:rPr lang="de-DE" sz="1300" b="0" i="0" u="sng" strike="noStrike" cap="none" spc="0">
                <a:solidFill>
                  <a:schemeClr val="tx1"/>
                </a:solidFill>
                <a:latin typeface="Arial"/>
                <a:ea typeface="Arial"/>
                <a:cs typeface="Arial"/>
                <a:hlinkClick r:id="rId8" tooltip="https://www.swr.de/swr2/wissen/article-swr-12466.html"/>
              </a:rPr>
              <a:t>https://www.swr.de/swr2/wissen/article-swr-12466.html</a:t>
            </a:r>
            <a:endParaRPr sz="1300" b="0" i="0" u="sng" strike="noStrike" cap="none" spc="0">
              <a:solidFill>
                <a:schemeClr val="tx1"/>
              </a:solidFill>
              <a:latin typeface="Arial"/>
              <a:cs typeface="Arial"/>
            </a:endParaRPr>
          </a:p>
          <a:p>
            <a:pPr marL="0" marR="0" indent="0" algn="l" defTabSz="2023821">
              <a:lnSpc>
                <a:spcPct val="90000"/>
              </a:lnSpc>
              <a:spcBef>
                <a:spcPts val="999"/>
              </a:spcBef>
              <a:spcAft>
                <a:spcPts val="0"/>
              </a:spcAft>
              <a:buFont typeface="Arial"/>
              <a:buChar char="•"/>
              <a:defRPr/>
            </a:pPr>
            <a:r>
              <a:rPr lang="de-DE" sz="1300" b="0" i="0" u="sng" strike="noStrike" cap="none" spc="0">
                <a:solidFill>
                  <a:schemeClr val="tx1"/>
                </a:solidFill>
                <a:latin typeface="Arial"/>
                <a:ea typeface="Arial"/>
                <a:cs typeface="Arial"/>
                <a:hlinkClick r:id="rId9" tooltip="https://www.pressetext.com/news/bionik-kokosnuss-und-pomelo-als-vorbilder-fuer-den-motorradhelm.html"/>
              </a:rPr>
              <a:t>https://www.pressetext.com/news/bionik-kokosnuss-und-pomelo-als-vorbilder-fuer-den-motorradhelm.html</a:t>
            </a:r>
            <a:endParaRPr sz="1300" b="0" i="0" u="sng" strike="noStrike" cap="none" spc="0">
              <a:solidFill>
                <a:schemeClr val="tx1"/>
              </a:solidFill>
              <a:latin typeface="Arial"/>
              <a:cs typeface="Arial"/>
            </a:endParaRPr>
          </a:p>
          <a:p>
            <a:pPr marL="0" marR="0" indent="0" algn="l" defTabSz="2023821">
              <a:lnSpc>
                <a:spcPct val="90000"/>
              </a:lnSpc>
              <a:spcBef>
                <a:spcPts val="999"/>
              </a:spcBef>
              <a:spcAft>
                <a:spcPts val="0"/>
              </a:spcAft>
              <a:buFont typeface="Arial"/>
              <a:buChar char="•"/>
              <a:defRPr/>
            </a:pPr>
            <a:r>
              <a:rPr lang="de-DE" sz="1300" b="0" i="0" u="sng" strike="noStrike" cap="none" spc="0">
                <a:solidFill>
                  <a:schemeClr val="tx1"/>
                </a:solidFill>
                <a:latin typeface="Arial"/>
                <a:ea typeface="Arial"/>
                <a:cs typeface="Arial"/>
              </a:rPr>
              <a:t>https://pxhere.com/de/photo/1624842</a:t>
            </a:r>
            <a:endParaRPr sz="1300" b="0" i="0" u="sng" strike="noStrike" cap="none" spc="0">
              <a:solidFill>
                <a:schemeClr val="tx1"/>
              </a:solidFill>
              <a:latin typeface="Arial"/>
              <a:cs typeface="Arial"/>
            </a:endParaRPr>
          </a:p>
          <a:p>
            <a:pPr marL="0" marR="0" indent="0" algn="l" defTabSz="2023821">
              <a:lnSpc>
                <a:spcPct val="90000"/>
              </a:lnSpc>
              <a:spcBef>
                <a:spcPts val="999"/>
              </a:spcBef>
              <a:spcAft>
                <a:spcPts val="0"/>
              </a:spcAft>
              <a:buFont typeface="Arial"/>
              <a:buChar char="•"/>
              <a:defRPr/>
            </a:pPr>
            <a:r>
              <a:rPr lang="de-DE" sz="1300" b="0" i="0" u="sng" strike="noStrike" cap="none" spc="0">
                <a:solidFill>
                  <a:schemeClr val="tx1"/>
                </a:solidFill>
                <a:latin typeface="Arial"/>
                <a:ea typeface="Arial"/>
                <a:cs typeface="Arial"/>
                <a:hlinkClick r:id="rId6" tooltip="https://www.xn--martina-rter-llb.de/text-fachtexte-naturwissenschaften/bionik/kokosnuss-und-pampelmuse-vorbild-fuer-moderne-motorradhelme/"/>
              </a:rPr>
              <a:t>https://www.martina-rüter.de/text-fachtexte-naturwissenschaften/bionik/kokosnuss-und-pampelmuse-vorbild-fuer-moderne-motorradhelme/</a:t>
            </a:r>
            <a:endParaRPr sz="1300" b="0" i="0" u="sng" strike="noStrike" cap="none" spc="0">
              <a:solidFill>
                <a:schemeClr val="tx1"/>
              </a:solidFill>
              <a:latin typeface="Arial"/>
              <a:cs typeface="Arial"/>
            </a:endParaRPr>
          </a:p>
          <a:p>
            <a:pPr marL="0" marR="0" indent="0" algn="l" defTabSz="2023821">
              <a:lnSpc>
                <a:spcPct val="90000"/>
              </a:lnSpc>
              <a:spcBef>
                <a:spcPts val="999"/>
              </a:spcBef>
              <a:spcAft>
                <a:spcPts val="0"/>
              </a:spcAft>
              <a:buFont typeface="Arial"/>
              <a:buChar char="•"/>
              <a:defRPr/>
            </a:pPr>
            <a:r>
              <a:rPr lang="de-DE" sz="1300" b="0" i="0" u="sng" strike="noStrike" cap="none" spc="0">
                <a:solidFill>
                  <a:schemeClr val="tx1"/>
                </a:solidFill>
                <a:latin typeface="Arial"/>
                <a:ea typeface="Arial"/>
                <a:cs typeface="Arial"/>
                <a:hlinkClick r:id="rId7" tooltip="https://www.gartenjournal.net/pomelo-herkunft"/>
              </a:rPr>
              <a:t>https://www.gartenjournal.net/pomelo-herkunft</a:t>
            </a:r>
            <a:endParaRPr sz="1300" b="0" i="0" u="sng" strike="noStrike" cap="none" spc="0">
              <a:solidFill>
                <a:schemeClr val="tx1"/>
              </a:solidFill>
              <a:latin typeface="Arial"/>
              <a:cs typeface="Arial"/>
            </a:endParaRPr>
          </a:p>
          <a:p>
            <a:pPr marL="0" marR="0" indent="0" algn="l" defTabSz="2023821">
              <a:lnSpc>
                <a:spcPct val="90000"/>
              </a:lnSpc>
              <a:spcBef>
                <a:spcPts val="999"/>
              </a:spcBef>
              <a:spcAft>
                <a:spcPts val="0"/>
              </a:spcAft>
              <a:buFont typeface="Arial"/>
              <a:buChar char="•"/>
              <a:defRPr/>
            </a:pPr>
            <a:r>
              <a:rPr lang="de-DE" sz="1300" b="0" i="0" u="sng" strike="noStrike" cap="none" spc="0">
                <a:solidFill>
                  <a:schemeClr val="tx1"/>
                </a:solidFill>
                <a:latin typeface="Arial"/>
                <a:ea typeface="Arial"/>
                <a:cs typeface="Arial"/>
                <a:hlinkClick r:id="rId8" tooltip="https://www.swr.de/swr2/wissen/article-swr-12466.html"/>
              </a:rPr>
              <a:t>https://www.swr.de/swr2/wissen/article-swr-12466.html</a:t>
            </a:r>
            <a:endParaRPr sz="1300" b="0" i="0" u="sng" strike="noStrike" cap="none" spc="0">
              <a:solidFill>
                <a:schemeClr val="tx1"/>
              </a:solidFill>
              <a:latin typeface="Arial"/>
              <a:cs typeface="Arial"/>
            </a:endParaRPr>
          </a:p>
          <a:p>
            <a:pPr marL="0" marR="0" indent="0" algn="l" defTabSz="2023821">
              <a:lnSpc>
                <a:spcPct val="90000"/>
              </a:lnSpc>
              <a:spcBef>
                <a:spcPts val="999"/>
              </a:spcBef>
              <a:spcAft>
                <a:spcPts val="0"/>
              </a:spcAft>
              <a:buFont typeface="Arial"/>
              <a:buChar char="•"/>
              <a:defRPr/>
            </a:pPr>
            <a:r>
              <a:rPr lang="de-DE" sz="1300" b="0" i="0" u="sng" strike="noStrike" cap="none" spc="0">
                <a:solidFill>
                  <a:schemeClr val="tx1"/>
                </a:solidFill>
                <a:latin typeface="Arial"/>
                <a:ea typeface="Arial"/>
                <a:cs typeface="Arial"/>
                <a:hlinkClick r:id="rId9" tooltip="https://www.pressetext.com/news/bionik-kokosnuss-und-pomelo-als-vorbilder-fuer-den-motorradhelm.html"/>
              </a:rPr>
              <a:t>https://www.pressetext.com/news/bionik-kokosnuss-und-pomelo-als-vorbilder-fuer-den-motorradhelm.html</a:t>
            </a:r>
            <a:endParaRPr sz="1300" b="0" i="0" u="sng" strike="noStrike" cap="none" spc="0">
              <a:solidFill>
                <a:schemeClr val="tx1"/>
              </a:solidFill>
              <a:latin typeface="Arial"/>
              <a:cs typeface="Arial"/>
            </a:endParaRPr>
          </a:p>
          <a:p>
            <a:pPr algn="l">
              <a:lnSpc>
                <a:spcPct val="100000"/>
              </a:lnSpc>
              <a:spcAft>
                <a:spcPts val="2833"/>
              </a:spcAft>
              <a:defRPr/>
            </a:pPr>
            <a:endParaRPr sz="2200">
              <a:solidFill>
                <a:schemeClr val="tx1"/>
              </a:solidFill>
              <a:latin typeface="Arial"/>
              <a:cs typeface="Arial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9="http://schemas.microsoft.com/office/powerpoint/2015/09/main" xmlns:p14="http://schemas.microsoft.com/office/powerpoint/2010/main" Requires="p159">
      <p:transition p14:dur="2000" advClick="1"/>
    </mc:Choice>
    <mc:Fallback>
      <p:transition advClick="1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587008843" name="Titel 1"/>
          <p:cNvSpPr>
            <a:spLocks noGrp="1"/>
          </p:cNvSpPr>
          <p:nvPr>
            <p:ph type="title"/>
          </p:nvPr>
        </p:nvSpPr>
        <p:spPr bwMode="auto">
          <a:xfrm>
            <a:off x="925177" y="819967"/>
            <a:ext cx="10586976" cy="1325562"/>
          </a:xfrm>
          <a:prstGeom prst="rect">
            <a:avLst/>
          </a:prstGeom>
        </p:spPr>
        <p:txBody>
          <a:bodyPr vertOverflow="overflow" horzOverflow="overflow" vert="horz" wrap="square" lIns="91440" tIns="45720" rIns="91440" bIns="45720" numCol="1" spcCol="0" rtlCol="0" fromWordArt="0" anchor="ctr" anchorCtr="0" forceAA="0" compatLnSpc="0">
            <a:normAutofit/>
          </a:bodyPr>
          <a:lstStyle/>
          <a:p>
            <a:pPr>
              <a:defRPr/>
            </a:pPr>
            <a:r>
              <a:rPr lang="de-DE" sz="4400" b="0" i="0" u="none" strike="noStrike" cap="none" spc="0">
                <a:solidFill>
                  <a:schemeClr val="tx1"/>
                </a:solidFill>
                <a:latin typeface="Arial"/>
                <a:ea typeface="Arial"/>
                <a:cs typeface="Arial"/>
              </a:rPr>
              <a:t>Typing Club</a:t>
            </a:r>
            <a:br>
              <a:rPr lang="de-DE" sz="4400" b="0" i="0" u="none" strike="noStrike" cap="none" spc="0">
                <a:solidFill>
                  <a:schemeClr val="tx1"/>
                </a:solidFill>
                <a:latin typeface="Arial"/>
                <a:ea typeface="Arial"/>
                <a:cs typeface="Arial"/>
              </a:rPr>
            </a:br>
            <a:endParaRPr/>
          </a:p>
        </p:txBody>
      </p:sp>
      <p:sp>
        <p:nvSpPr>
          <p:cNvPr id="1735646162" name="Inhaltsplatzhalter 2"/>
          <p:cNvSpPr>
            <a:spLocks noGrp="1"/>
          </p:cNvSpPr>
          <p:nvPr>
            <p:ph idx="1"/>
          </p:nvPr>
        </p:nvSpPr>
        <p:spPr bwMode="auto">
          <a:xfrm>
            <a:off x="766820" y="2372807"/>
            <a:ext cx="6929116" cy="3804150"/>
          </a:xfrm>
        </p:spPr>
        <p:txBody>
          <a:bodyPr vertOverflow="overflow" horzOverflow="overflow" vert="horz" wrap="square" lIns="91440" tIns="45720" rIns="91440" bIns="45720" numCol="1" spcCol="0" rtlCol="0" fromWordArt="0" anchor="t" anchorCtr="0" forceAA="0" compatLnSpc="0">
            <a:normAutofit fontScale="80000" lnSpcReduction="4000"/>
          </a:bodyPr>
          <a:lstStyle/>
          <a:p>
            <a:pPr>
              <a:defRPr/>
            </a:pPr>
            <a:r>
              <a:rPr lang="de-DE" sz="2800" b="0" i="0" u="none" strike="noStrike" cap="none" spc="0">
                <a:solidFill>
                  <a:schemeClr val="tx1"/>
                </a:solidFill>
                <a:latin typeface="Arial"/>
                <a:ea typeface="Arial"/>
                <a:cs typeface="Arial"/>
              </a:rPr>
              <a:t>Fenster-Seite der Klasse </a:t>
            </a:r>
            <a:r>
              <a:rPr/>
              <a:t>ist Gruppe A</a:t>
            </a:r>
            <a:endParaRPr/>
          </a:p>
          <a:p>
            <a:pPr>
              <a:defRPr/>
            </a:pPr>
            <a:r>
              <a:rPr/>
              <a:t>Tür-Seite der Klasse ist Gruppe B </a:t>
            </a:r>
            <a:endParaRPr/>
          </a:p>
          <a:p>
            <a:pPr>
              <a:defRPr/>
            </a:pPr>
            <a:r>
              <a:rPr/>
              <a:t>Gruppe A und B sollten aus gleich vielen Schüler*innen bestehen</a:t>
            </a:r>
            <a:endParaRPr/>
          </a:p>
          <a:p>
            <a:pPr marL="0" indent="0">
              <a:buFont typeface="Arial"/>
              <a:buNone/>
              <a:defRPr/>
            </a:pPr>
            <a:endParaRPr/>
          </a:p>
          <a:p>
            <a:pPr>
              <a:defRPr/>
            </a:pPr>
            <a:r>
              <a:rPr lang="de-DE" sz="2800" b="0" i="0" u="none" strike="noStrike" cap="none" spc="0">
                <a:solidFill>
                  <a:schemeClr val="tx1"/>
                </a:solidFill>
                <a:latin typeface="Arial"/>
                <a:ea typeface="Arial"/>
                <a:cs typeface="Arial"/>
              </a:rPr>
              <a:t>nur Gruppe A bearbeitet in den nächsten Minuten Aufgaben von ‚Wortspringer‘. Wer schafft die meisten Level?</a:t>
            </a:r>
            <a:r>
              <a:rPr/>
              <a:t>??</a:t>
            </a:r>
            <a:endParaRPr/>
          </a:p>
          <a:p>
            <a:pPr>
              <a:defRPr/>
            </a:pPr>
            <a:r>
              <a:rPr/>
              <a:t>Gruppe B bekommt später eine Aufgabe </a:t>
            </a:r>
            <a:endParaRPr sz="2800"/>
          </a:p>
          <a:p>
            <a:pPr marL="0" indent="0">
              <a:buFont typeface="Arial"/>
              <a:buNone/>
              <a:defRPr/>
            </a:pPr>
            <a:endParaRPr/>
          </a:p>
        </p:txBody>
      </p:sp>
      <p:sp>
        <p:nvSpPr>
          <p:cNvPr id="875615728" name="Fußzeilenplatzhalter 4"/>
          <p:cNvSpPr>
            <a:spLocks noGrp="1"/>
          </p:cNvSpPr>
          <p:nvPr>
            <p:ph type="ftr" sz="quarter" idx="11"/>
          </p:nvPr>
        </p:nvSpPr>
        <p:spPr bwMode="auto">
          <a:xfrm>
            <a:off x="0" y="6179"/>
            <a:ext cx="12049245" cy="36512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de-DE"/>
              <a:t>Städt. Willi Graf Gymnasium München</a:t>
            </a:r>
            <a:endParaRPr/>
          </a:p>
        </p:txBody>
      </p:sp>
      <p:pic>
        <p:nvPicPr>
          <p:cNvPr id="1415787252" name="Grafik 1415787251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7843150" y="2494274"/>
            <a:ext cx="3563101" cy="3377039"/>
          </a:xfrm>
          <a:prstGeom prst="rect">
            <a:avLst/>
          </a:prstGeom>
        </p:spPr>
      </p:pic>
      <p:pic>
        <p:nvPicPr>
          <p:cNvPr id="1966711370" name="Grafik 1966711369"/>
          <p:cNvPicPr>
            <a:picLocks noChangeAspect="1"/>
          </p:cNvPicPr>
          <p:nvPr/>
        </p:nvPicPr>
        <p:blipFill>
          <a:blip r:embed="rId4"/>
          <a:stretch/>
        </p:blipFill>
        <p:spPr bwMode="auto">
          <a:xfrm>
            <a:off x="7645003" y="2039718"/>
            <a:ext cx="3867150" cy="451485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59="http://schemas.microsoft.com/office/powerpoint/2015/09/main" xmlns:p14="http://schemas.microsoft.com/office/powerpoint/2010/main" Requires="p159">
      <p:transition p14:dur="2000" advClick="1"/>
    </mc:Choice>
    <mc:Fallback>
      <p:transition advClick="1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83050863" name="Titel 1"/>
          <p:cNvSpPr>
            <a:spLocks noGrp="1"/>
          </p:cNvSpPr>
          <p:nvPr>
            <p:ph type="title"/>
          </p:nvPr>
        </p:nvSpPr>
        <p:spPr bwMode="auto">
          <a:xfrm>
            <a:off x="5072643" y="748558"/>
            <a:ext cx="10586976" cy="1325562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de-DE" sz="4400" b="0" i="0" u="none" strike="noStrike" cap="none" spc="0">
                <a:solidFill>
                  <a:schemeClr val="tx1"/>
                </a:solidFill>
                <a:latin typeface="Arial"/>
                <a:ea typeface="Arial"/>
                <a:cs typeface="Arial"/>
              </a:rPr>
              <a:t>Allgemeine </a:t>
            </a:r>
            <a:br>
              <a:rPr lang="de-DE" sz="4400" b="0" i="0" u="none" strike="noStrike" cap="none" spc="0">
                <a:solidFill>
                  <a:schemeClr val="tx1"/>
                </a:solidFill>
                <a:latin typeface="Arial"/>
                <a:ea typeface="Arial"/>
                <a:cs typeface="Arial"/>
              </a:rPr>
            </a:br>
            <a:r>
              <a:rPr lang="de-DE" sz="4400" b="0" i="0" u="none" strike="noStrike" cap="none" spc="0">
                <a:solidFill>
                  <a:schemeClr val="tx1"/>
                </a:solidFill>
                <a:latin typeface="Arial"/>
                <a:ea typeface="Arial"/>
                <a:cs typeface="Arial"/>
              </a:rPr>
              <a:t>Informationen</a:t>
            </a:r>
            <a:endParaRPr sz="4400"/>
          </a:p>
        </p:txBody>
      </p:sp>
      <p:sp>
        <p:nvSpPr>
          <p:cNvPr id="1768843438" name="Inhaltsplatzhalter 2"/>
          <p:cNvSpPr>
            <a:spLocks noGrp="1"/>
          </p:cNvSpPr>
          <p:nvPr>
            <p:ph idx="1"/>
          </p:nvPr>
        </p:nvSpPr>
        <p:spPr bwMode="auto">
          <a:xfrm>
            <a:off x="5324896" y="2646814"/>
            <a:ext cx="6061977" cy="3804150"/>
          </a:xfrm>
        </p:spPr>
        <p:txBody>
          <a:bodyPr vertOverflow="overflow" horzOverflow="overflow" vert="horz" wrap="square" lIns="91440" tIns="45720" rIns="91440" bIns="45720" numCol="1" spcCol="0" rtlCol="0" fromWordArt="0" anchor="t" anchorCtr="0" forceAA="0" compatLnSpc="0">
            <a:normAutofit/>
          </a:bodyPr>
          <a:lstStyle/>
          <a:p>
            <a:pPr>
              <a:defRPr/>
            </a:pPr>
            <a:r>
              <a:rPr lang="de-DE" sz="2800" b="0" i="0" u="none" strike="noStrike" cap="none" spc="0">
                <a:solidFill>
                  <a:schemeClr val="tx1"/>
                </a:solidFill>
                <a:latin typeface="Arial"/>
                <a:ea typeface="Arial"/>
                <a:cs typeface="Arial"/>
              </a:rPr>
              <a:t>bis zu 50 cm groß und 1 kg schwer </a:t>
            </a:r>
            <a:endParaRPr sz="2800"/>
          </a:p>
          <a:p>
            <a:pPr>
              <a:defRPr/>
            </a:pPr>
            <a:r>
              <a:rPr lang="de-DE" sz="2800" b="0" i="0" u="none" strike="noStrike" cap="none" spc="0">
                <a:solidFill>
                  <a:schemeClr val="tx1"/>
                </a:solidFill>
                <a:latin typeface="Arial"/>
                <a:ea typeface="Arial"/>
                <a:cs typeface="Arial"/>
              </a:rPr>
              <a:t>Kreuzung aus Pampelmuse und Grapefruit </a:t>
            </a:r>
            <a:endParaRPr sz="2800"/>
          </a:p>
          <a:p>
            <a:pPr>
              <a:defRPr/>
            </a:pPr>
            <a:r>
              <a:rPr lang="de-DE" sz="2800" b="0" i="0" u="none" strike="noStrike" cap="none" spc="0">
                <a:solidFill>
                  <a:schemeClr val="tx1"/>
                </a:solidFill>
                <a:latin typeface="Arial"/>
                <a:ea typeface="Arial"/>
                <a:cs typeface="Arial"/>
              </a:rPr>
              <a:t>beheimatet in tropischen und subtropischen Gebieten </a:t>
            </a:r>
            <a:endParaRPr/>
          </a:p>
          <a:p>
            <a:pPr>
              <a:defRPr/>
            </a:pPr>
            <a:r>
              <a:rPr lang="de-DE" sz="2800" b="0" i="0" u="none" strike="noStrike" cap="none" spc="0">
                <a:solidFill>
                  <a:schemeClr val="tx1"/>
                </a:solidFill>
                <a:latin typeface="Arial"/>
                <a:ea typeface="Arial"/>
                <a:cs typeface="Arial"/>
              </a:rPr>
              <a:t>Reich an Vitamin C</a:t>
            </a:r>
            <a:endParaRPr sz="2800"/>
          </a:p>
          <a:p>
            <a:pPr marL="0" indent="0">
              <a:buFont typeface="Arial"/>
              <a:buNone/>
              <a:defRPr/>
            </a:pPr>
            <a:endParaRPr/>
          </a:p>
        </p:txBody>
      </p:sp>
      <p:sp>
        <p:nvSpPr>
          <p:cNvPr id="422694295" name="Fußzeilenplatzhalter 4"/>
          <p:cNvSpPr>
            <a:spLocks noGrp="1"/>
          </p:cNvSpPr>
          <p:nvPr>
            <p:ph type="ftr" sz="quarter" idx="11"/>
          </p:nvPr>
        </p:nvSpPr>
        <p:spPr bwMode="auto">
          <a:xfrm>
            <a:off x="0" y="6179"/>
            <a:ext cx="12049245" cy="36512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de-DE"/>
              <a:t>Städt. Willi Graf Gymnasium München</a:t>
            </a:r>
            <a:endParaRPr/>
          </a:p>
        </p:txBody>
      </p:sp>
      <p:pic>
        <p:nvPicPr>
          <p:cNvPr id="1525974736" name="IMG_0344.jpeg" descr="IMG_0344.jpeg"/>
          <p:cNvPicPr>
            <a:picLocks noChangeAspect="1"/>
          </p:cNvPicPr>
          <p:nvPr/>
        </p:nvPicPr>
        <p:blipFill>
          <a:blip r:embed="rId3"/>
          <a:srcRect l="20078" t="0" r="41572" b="0"/>
          <a:stretch/>
        </p:blipFill>
        <p:spPr bwMode="auto">
          <a:xfrm>
            <a:off x="0" y="466590"/>
            <a:ext cx="4842123" cy="644649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59="http://schemas.microsoft.com/office/powerpoint/2015/09/main" xmlns:p14="http://schemas.microsoft.com/office/powerpoint/2010/main" Requires="p159">
      <p:transition p14:dur="2000" advClick="1"/>
    </mc:Choice>
    <mc:Fallback>
      <p:transition advClick="1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415885374" name="Fußzeilenplatzhalter 4"/>
          <p:cNvSpPr>
            <a:spLocks noGrp="1"/>
          </p:cNvSpPr>
          <p:nvPr>
            <p:ph type="ftr" sz="quarter" idx="11"/>
          </p:nvPr>
        </p:nvSpPr>
        <p:spPr bwMode="auto">
          <a:xfrm>
            <a:off x="0" y="6179"/>
            <a:ext cx="12049245" cy="36512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de-DE"/>
              <a:t>Städt. Willi Graf Gymnasium München</a:t>
            </a:r>
            <a:endParaRPr/>
          </a:p>
        </p:txBody>
      </p:sp>
      <p:pic>
        <p:nvPicPr>
          <p:cNvPr id="1418756492" name="IMG_0328.jpeg" descr="IMG_0328.jpeg"/>
          <p:cNvPicPr>
            <a:picLocks noChangeAspect="1"/>
          </p:cNvPicPr>
          <p:nvPr/>
        </p:nvPicPr>
        <p:blipFill>
          <a:blip r:embed="rId3"/>
          <a:srcRect l="17896" t="0" r="17896" b="0"/>
          <a:stretch/>
        </p:blipFill>
        <p:spPr bwMode="auto">
          <a:xfrm>
            <a:off x="5469700" y="1018932"/>
            <a:ext cx="5158150" cy="5338941"/>
          </a:xfrm>
          <a:prstGeom prst="rect">
            <a:avLst/>
          </a:prstGeom>
        </p:spPr>
      </p:pic>
      <p:pic>
        <p:nvPicPr>
          <p:cNvPr id="982741498" name="IMG_0344.jpeg" descr="IMG_0344.jpeg"/>
          <p:cNvPicPr>
            <a:picLocks noChangeAspect="1"/>
          </p:cNvPicPr>
          <p:nvPr/>
        </p:nvPicPr>
        <p:blipFill>
          <a:blip r:embed="rId4"/>
          <a:srcRect l="624" t="0" r="14453" b="0"/>
          <a:stretch/>
        </p:blipFill>
        <p:spPr bwMode="auto">
          <a:xfrm>
            <a:off x="418240" y="2266272"/>
            <a:ext cx="4673202" cy="2957129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59="http://schemas.microsoft.com/office/powerpoint/2015/09/main" xmlns:p14="http://schemas.microsoft.com/office/powerpoint/2010/main" Requires="p159">
      <p:transition p14:dur="2000" advClick="1"/>
    </mc:Choice>
    <mc:Fallback>
      <p:transition advClick="1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872384527" name="Titel 1"/>
          <p:cNvSpPr>
            <a:spLocks noGrp="1"/>
          </p:cNvSpPr>
          <p:nvPr>
            <p:ph type="title"/>
          </p:nvPr>
        </p:nvSpPr>
        <p:spPr bwMode="auto">
          <a:xfrm>
            <a:off x="766821" y="865989"/>
            <a:ext cx="10586976" cy="1325562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de-DE" sz="4400" b="0" i="0" u="none" strike="noStrike" cap="none" spc="0">
                <a:solidFill>
                  <a:schemeClr val="tx1"/>
                </a:solidFill>
                <a:latin typeface="Arial"/>
                <a:ea typeface="Arial"/>
                <a:cs typeface="Arial"/>
              </a:rPr>
              <a:t>Wichtige Angepasstheit</a:t>
            </a:r>
            <a:endParaRPr sz="4400"/>
          </a:p>
        </p:txBody>
      </p:sp>
      <p:sp>
        <p:nvSpPr>
          <p:cNvPr id="1810670960" name="Fußzeilenplatzhalter 4"/>
          <p:cNvSpPr>
            <a:spLocks noGrp="1"/>
          </p:cNvSpPr>
          <p:nvPr>
            <p:ph type="ftr" sz="quarter" idx="11"/>
          </p:nvPr>
        </p:nvSpPr>
        <p:spPr bwMode="auto">
          <a:xfrm>
            <a:off x="0" y="6179"/>
            <a:ext cx="12049245" cy="36512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de-DE"/>
              <a:t>Städt. Willi Graf Gymnasium München</a:t>
            </a:r>
            <a:endParaRPr/>
          </a:p>
        </p:txBody>
      </p:sp>
      <p:sp>
        <p:nvSpPr>
          <p:cNvPr id="346478398" name="Textfeld 346478397"/>
          <p:cNvSpPr txBox="1"/>
          <p:nvPr/>
        </p:nvSpPr>
        <p:spPr bwMode="auto">
          <a:xfrm>
            <a:off x="791829" y="2439964"/>
            <a:ext cx="6214818" cy="2776707"/>
          </a:xfrm>
          <a:prstGeom prst="rect">
            <a:avLst/>
          </a:prstGeom>
          <a:noFill/>
        </p:spPr>
        <p:txBody>
          <a:bodyPr vertOverflow="overflow" horzOverflow="overflow" vert="horz" wrap="square" lIns="91440" tIns="45720" rIns="91440" bIns="45720" numCol="1" spcCol="0" rtlCol="0" fromWordArt="0" anchor="t" anchorCtr="0" forceAA="0" compatLnSpc="0">
            <a:spAutoFit/>
          </a:bodyPr>
          <a:lstStyle/>
          <a:p>
            <a:pPr marL="228600" marR="0" indent="-228600" algn="l">
              <a:lnSpc>
                <a:spcPct val="90000"/>
              </a:lnSpc>
              <a:spcBef>
                <a:spcPts val="999"/>
              </a:spcBef>
              <a:spcAft>
                <a:spcPts val="0"/>
              </a:spcAft>
              <a:buFont typeface="Arial"/>
              <a:buChar char="•"/>
              <a:defRPr/>
            </a:pPr>
            <a:r>
              <a:rPr lang="de-DE" sz="2800" b="0" i="0" u="none" strike="noStrike" cap="none" spc="0">
                <a:solidFill>
                  <a:schemeClr val="tx1"/>
                </a:solidFill>
                <a:latin typeface="Arial"/>
                <a:ea typeface="Arial"/>
                <a:cs typeface="Arial"/>
              </a:rPr>
              <a:t>wächst auf hohen Bäumen und fällt ab, wenn sie reif ist</a:t>
            </a:r>
            <a:endParaRPr lang="de-DE" sz="2800" b="0" i="0" u="none" strike="noStrike" cap="none" spc="0">
              <a:solidFill>
                <a:schemeClr val="tx1"/>
              </a:solidFill>
              <a:latin typeface="Arial"/>
              <a:cs typeface="Arial"/>
            </a:endParaRPr>
          </a:p>
          <a:p>
            <a:pPr marL="228600" marR="0" indent="-228600" algn="l">
              <a:lnSpc>
                <a:spcPct val="90000"/>
              </a:lnSpc>
              <a:spcBef>
                <a:spcPts val="999"/>
              </a:spcBef>
              <a:spcAft>
                <a:spcPts val="0"/>
              </a:spcAft>
              <a:buFont typeface="Arial"/>
              <a:buChar char="•"/>
              <a:defRPr/>
            </a:pPr>
            <a:r>
              <a:rPr lang="de-DE" sz="2800" b="0" i="0" u="none" strike="noStrike" cap="none" spc="0">
                <a:solidFill>
                  <a:schemeClr val="tx1"/>
                </a:solidFill>
                <a:latin typeface="Arial"/>
                <a:ea typeface="Arial"/>
                <a:cs typeface="Arial"/>
              </a:rPr>
              <a:t>Bäume sind bis zu 15 m hoch</a:t>
            </a:r>
            <a:endParaRPr lang="de-DE" sz="2800" b="0" i="0" u="none" strike="noStrike" cap="none" spc="0">
              <a:solidFill>
                <a:schemeClr val="tx1"/>
              </a:solidFill>
              <a:latin typeface="Arial"/>
              <a:cs typeface="Arial"/>
            </a:endParaRPr>
          </a:p>
          <a:p>
            <a:pPr marL="228600" marR="0" indent="-228600" algn="l">
              <a:lnSpc>
                <a:spcPct val="90000"/>
              </a:lnSpc>
              <a:spcBef>
                <a:spcPts val="999"/>
              </a:spcBef>
              <a:spcAft>
                <a:spcPts val="0"/>
              </a:spcAft>
              <a:buFont typeface="Arial"/>
              <a:buChar char="•"/>
              <a:defRPr/>
            </a:pPr>
            <a:r>
              <a:rPr lang="de-DE" sz="2800" b="0" i="0" u="none" strike="noStrike" cap="none" spc="0">
                <a:solidFill>
                  <a:schemeClr val="tx1"/>
                </a:solidFill>
                <a:latin typeface="Arial"/>
                <a:ea typeface="Arial"/>
                <a:cs typeface="Arial"/>
              </a:rPr>
              <a:t>Fruchtfleisch muss irgendwie geschützt werden</a:t>
            </a:r>
            <a:endParaRPr lang="de-DE" sz="2800" b="0" i="0" u="none" strike="noStrike" cap="none" spc="0">
              <a:solidFill>
                <a:schemeClr val="tx1"/>
              </a:solidFill>
              <a:latin typeface="Arial"/>
              <a:cs typeface="Arial"/>
            </a:endParaRPr>
          </a:p>
          <a:p>
            <a:pPr marL="228600" marR="0" indent="-228600" algn="l">
              <a:lnSpc>
                <a:spcPct val="90000"/>
              </a:lnSpc>
              <a:spcBef>
                <a:spcPts val="999"/>
              </a:spcBef>
              <a:spcAft>
                <a:spcPts val="0"/>
              </a:spcAft>
              <a:buFont typeface="Arial"/>
              <a:buChar char="•"/>
              <a:defRPr/>
            </a:pPr>
            <a:endParaRPr lang="de-DE" sz="2800" b="0" i="0" u="none" strike="noStrike" cap="none" spc="0">
              <a:solidFill>
                <a:schemeClr val="tx1"/>
              </a:solidFill>
              <a:latin typeface="Arial"/>
              <a:cs typeface="Arial"/>
            </a:endParaRPr>
          </a:p>
        </p:txBody>
      </p:sp>
      <p:pic>
        <p:nvPicPr>
          <p:cNvPr id="2146777260" name="Grafik 2146777259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6777794" y="1919882"/>
            <a:ext cx="3644502" cy="48656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59="http://schemas.microsoft.com/office/powerpoint/2015/09/main" xmlns:p14="http://schemas.microsoft.com/office/powerpoint/2010/main" Requires="p159">
      <p:transition p14:dur="2000" advClick="1"/>
    </mc:Choice>
    <mc:Fallback>
      <p:transition advClick="1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39441696" name="Titel 1"/>
          <p:cNvSpPr>
            <a:spLocks noGrp="1"/>
          </p:cNvSpPr>
          <p:nvPr>
            <p:ph type="title"/>
          </p:nvPr>
        </p:nvSpPr>
        <p:spPr bwMode="auto">
          <a:xfrm>
            <a:off x="766821" y="865989"/>
            <a:ext cx="10586976" cy="1325562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de-DE" sz="4400" b="0" i="0" u="none" strike="noStrike" cap="none" spc="0">
                <a:solidFill>
                  <a:schemeClr val="tx1"/>
                </a:solidFill>
                <a:latin typeface="Arial"/>
                <a:ea typeface="Arial"/>
                <a:cs typeface="Arial"/>
              </a:rPr>
              <a:t>Bionische Idee</a:t>
            </a:r>
            <a:endParaRPr sz="4400"/>
          </a:p>
        </p:txBody>
      </p:sp>
      <p:sp>
        <p:nvSpPr>
          <p:cNvPr id="1412538396" name="Inhaltsplatzhalter 2"/>
          <p:cNvSpPr>
            <a:spLocks noGrp="1"/>
          </p:cNvSpPr>
          <p:nvPr>
            <p:ph idx="1"/>
          </p:nvPr>
        </p:nvSpPr>
        <p:spPr bwMode="auto">
          <a:xfrm>
            <a:off x="766821" y="2191552"/>
            <a:ext cx="7255177" cy="4418796"/>
          </a:xfrm>
        </p:spPr>
        <p:txBody>
          <a:bodyPr vertOverflow="overflow" horzOverflow="overflow" vert="horz" wrap="square" lIns="91440" tIns="45720" rIns="91440" bIns="45720" numCol="1" spcCol="0" rtlCol="0" fromWordArt="0" anchor="t" anchorCtr="0" forceAA="0" compatLnSpc="0">
            <a:normAutofit/>
          </a:bodyPr>
          <a:lstStyle/>
          <a:p>
            <a:pPr>
              <a:defRPr/>
            </a:pPr>
            <a:r>
              <a:rPr lang="de-DE" sz="2800" b="0" i="0" u="none" strike="noStrike" cap="none" spc="0">
                <a:solidFill>
                  <a:schemeClr val="tx1"/>
                </a:solidFill>
                <a:latin typeface="Arial"/>
                <a:ea typeface="Arial"/>
                <a:cs typeface="Arial"/>
              </a:rPr>
              <a:t>Pomelo puffert Fallkraft aus 10m - 20m ab</a:t>
            </a:r>
            <a:endParaRPr sz="2800"/>
          </a:p>
          <a:p>
            <a:pPr marL="228600" marR="0" indent="-228600" algn="l">
              <a:lnSpc>
                <a:spcPct val="90000"/>
              </a:lnSpc>
              <a:spcBef>
                <a:spcPts val="999"/>
              </a:spcBef>
              <a:spcAft>
                <a:spcPts val="0"/>
              </a:spcAft>
              <a:buFont typeface="Arial"/>
              <a:buChar char="•"/>
              <a:defRPr/>
            </a:pPr>
            <a:r>
              <a:rPr lang="de-DE" sz="2800" b="0" i="0" u="none" strike="noStrike" cap="none" spc="0">
                <a:solidFill>
                  <a:schemeClr val="tx1"/>
                </a:solidFill>
                <a:latin typeface="Arial"/>
                <a:ea typeface="Arial"/>
                <a:cs typeface="Arial"/>
              </a:rPr>
              <a:t>Fruchtschaumgewebe mit Hohlräumen und Zellen die mit Luft bzw. mit Flüssigkeit gefüllt sind </a:t>
            </a:r>
            <a:endParaRPr sz="2800"/>
          </a:p>
          <a:p>
            <a:pPr marL="228600" marR="0" indent="-228600" algn="l">
              <a:lnSpc>
                <a:spcPct val="90000"/>
              </a:lnSpc>
              <a:spcBef>
                <a:spcPts val="998"/>
              </a:spcBef>
              <a:spcAft>
                <a:spcPts val="0"/>
              </a:spcAft>
              <a:buFont typeface="Arial"/>
              <a:buChar char="•"/>
              <a:defRPr/>
            </a:pPr>
            <a:r>
              <a:rPr sz="2800"/>
              <a:t>Entspricht Stoßdämpfern</a:t>
            </a:r>
            <a:endParaRPr/>
          </a:p>
          <a:p>
            <a:pPr marL="228600" marR="0" indent="-228600" algn="l">
              <a:lnSpc>
                <a:spcPct val="90000"/>
              </a:lnSpc>
              <a:spcBef>
                <a:spcPts val="998"/>
              </a:spcBef>
              <a:spcAft>
                <a:spcPts val="0"/>
              </a:spcAft>
              <a:buFont typeface="Arial"/>
              <a:buChar char="•"/>
              <a:defRPr/>
            </a:pPr>
            <a:endParaRPr sz="2800"/>
          </a:p>
          <a:p>
            <a:pPr>
              <a:defRPr/>
            </a:pPr>
            <a:r>
              <a:rPr lang="de-DE" sz="2800" b="0" i="0" u="none" strike="noStrike" cap="none" spc="0">
                <a:solidFill>
                  <a:schemeClr val="tx1"/>
                </a:solidFill>
                <a:latin typeface="Arial"/>
                <a:ea typeface="Arial"/>
                <a:cs typeface="Arial"/>
              </a:rPr>
              <a:t>Idee für Neuerung des Schutzhelmes </a:t>
            </a:r>
            <a:endParaRPr sz="2800"/>
          </a:p>
          <a:p>
            <a:pPr marL="0" indent="0">
              <a:buFont typeface="Arial"/>
              <a:buNone/>
              <a:defRPr/>
            </a:pPr>
            <a:endParaRPr/>
          </a:p>
        </p:txBody>
      </p:sp>
      <p:sp>
        <p:nvSpPr>
          <p:cNvPr id="1779023922" name="Fußzeilenplatzhalter 4"/>
          <p:cNvSpPr>
            <a:spLocks noGrp="1"/>
          </p:cNvSpPr>
          <p:nvPr>
            <p:ph type="ftr" sz="quarter" idx="11"/>
          </p:nvPr>
        </p:nvSpPr>
        <p:spPr bwMode="auto">
          <a:xfrm>
            <a:off x="0" y="6179"/>
            <a:ext cx="12049245" cy="36512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de-DE"/>
              <a:t>Städt. Willi Graf Gymnasium München</a:t>
            </a:r>
            <a:endParaRPr/>
          </a:p>
        </p:txBody>
      </p:sp>
      <p:pic>
        <p:nvPicPr>
          <p:cNvPr id="1336738355" name="IMG_0202.jpeg" descr="IMG_0202.jpeg"/>
          <p:cNvPicPr>
            <a:picLocks noChangeAspect="1"/>
          </p:cNvPicPr>
          <p:nvPr/>
        </p:nvPicPr>
        <p:blipFill>
          <a:blip r:embed="rId3"/>
          <a:srcRect l="52733" t="11581" r="0" b="11581"/>
          <a:stretch/>
        </p:blipFill>
        <p:spPr bwMode="auto">
          <a:xfrm>
            <a:off x="8288699" y="2220774"/>
            <a:ext cx="3760545" cy="4120267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59="http://schemas.microsoft.com/office/powerpoint/2015/09/main" xmlns:p14="http://schemas.microsoft.com/office/powerpoint/2010/main" Requires="p159">
      <p:transition p14:dur="2000" advClick="1"/>
    </mc:Choice>
    <mc:Fallback>
      <p:transition advClick="1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927019596" name="Titel 1"/>
          <p:cNvSpPr>
            <a:spLocks noGrp="1"/>
          </p:cNvSpPr>
          <p:nvPr>
            <p:ph type="title"/>
          </p:nvPr>
        </p:nvSpPr>
        <p:spPr bwMode="auto">
          <a:xfrm>
            <a:off x="766821" y="865989"/>
            <a:ext cx="10586976" cy="1325562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de-DE" sz="4400" b="0" i="0" u="none" strike="noStrike" cap="none" spc="0">
                <a:solidFill>
                  <a:schemeClr val="tx1"/>
                </a:solidFill>
                <a:latin typeface="Arial"/>
                <a:ea typeface="Arial"/>
                <a:cs typeface="Arial"/>
              </a:rPr>
              <a:t>Idee: Pomelo als Schutzhelm </a:t>
            </a:r>
            <a:endParaRPr sz="4400"/>
          </a:p>
          <a:p>
            <a:pPr>
              <a:defRPr/>
            </a:pPr>
            <a:endParaRPr/>
          </a:p>
        </p:txBody>
      </p:sp>
      <p:sp>
        <p:nvSpPr>
          <p:cNvPr id="1880242496" name="Fußzeilenplatzhalter 4"/>
          <p:cNvSpPr>
            <a:spLocks noGrp="1"/>
          </p:cNvSpPr>
          <p:nvPr>
            <p:ph type="ftr" sz="quarter" idx="11"/>
          </p:nvPr>
        </p:nvSpPr>
        <p:spPr bwMode="auto">
          <a:xfrm>
            <a:off x="0" y="6179"/>
            <a:ext cx="12049245" cy="36512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de-DE"/>
              <a:t>Städt. Willi Graf Gymnasium München</a:t>
            </a:r>
            <a:endParaRPr/>
          </a:p>
        </p:txBody>
      </p:sp>
      <p:pic>
        <p:nvPicPr>
          <p:cNvPr id="2114421332" name="Grafik 2114421331"/>
          <p:cNvPicPr>
            <a:picLocks noChangeAspect="1"/>
          </p:cNvPicPr>
          <p:nvPr/>
        </p:nvPicPr>
        <p:blipFill>
          <a:blip r:embed="rId3"/>
          <a:srcRect l="0" t="0" r="0" b="3575"/>
          <a:stretch/>
        </p:blipFill>
        <p:spPr bwMode="auto">
          <a:xfrm>
            <a:off x="2015905" y="2052808"/>
            <a:ext cx="7880190" cy="4823049"/>
          </a:xfrm>
          <a:prstGeom prst="rect">
            <a:avLst/>
          </a:prstGeom>
        </p:spPr>
      </p:pic>
      <p:sp>
        <p:nvSpPr>
          <p:cNvPr id="505723220" name="Inhaltsplatzhalter 2"/>
          <p:cNvSpPr>
            <a:spLocks noGrp="1"/>
          </p:cNvSpPr>
          <p:nvPr/>
        </p:nvSpPr>
        <p:spPr bwMode="auto">
          <a:xfrm>
            <a:off x="881121" y="2563308"/>
            <a:ext cx="10586976" cy="3804151"/>
          </a:xfrm>
        </p:spPr>
        <p:txBody>
          <a:bodyPr vertOverflow="overflow" horzOverflow="overflow" vert="horz" wrap="square" lIns="91440" tIns="45720" rIns="91440" bIns="45720" numCol="1" spcCol="0" rtlCol="0" fromWordArt="0" anchor="t" anchorCtr="0" forceAA="0" compatLnSpc="0">
            <a:normAutofit/>
          </a:bodyPr>
          <a:lstStyle>
            <a:lvl1pPr marL="228600" indent="-228600" algn="l" defTabSz="914400">
              <a:lnSpc>
                <a:spcPct val="90000"/>
              </a:lnSpc>
              <a:spcBef>
                <a:spcPts val="999"/>
              </a:spcBef>
              <a:buFont typeface="Arial"/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>
              <a:lnSpc>
                <a:spcPct val="90000"/>
              </a:lnSpc>
              <a:spcBef>
                <a:spcPts val="499"/>
              </a:spcBef>
              <a:buFont typeface="Arial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>
              <a:lnSpc>
                <a:spcPct val="90000"/>
              </a:lnSpc>
              <a:spcBef>
                <a:spcPts val="499"/>
              </a:spcBef>
              <a:buFont typeface="Arial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>
              <a:lnSpc>
                <a:spcPct val="90000"/>
              </a:lnSpc>
              <a:spcBef>
                <a:spcPts val="499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>
              <a:lnSpc>
                <a:spcPct val="90000"/>
              </a:lnSpc>
              <a:spcBef>
                <a:spcPts val="499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599" indent="-228600" algn="l" defTabSz="914400">
              <a:lnSpc>
                <a:spcPct val="90000"/>
              </a:lnSpc>
              <a:spcBef>
                <a:spcPts val="499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>
              <a:lnSpc>
                <a:spcPct val="90000"/>
              </a:lnSpc>
              <a:spcBef>
                <a:spcPts val="499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>
              <a:lnSpc>
                <a:spcPct val="90000"/>
              </a:lnSpc>
              <a:spcBef>
                <a:spcPts val="499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>
              <a:lnSpc>
                <a:spcPct val="90000"/>
              </a:lnSpc>
              <a:spcBef>
                <a:spcPts val="499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00000"/>
              </a:lnSpc>
              <a:spcAft>
                <a:spcPts val="2833"/>
              </a:spcAft>
              <a:defRPr/>
            </a:pPr>
            <a:endParaRPr sz="1100">
              <a:latin typeface="Arial"/>
              <a:cs typeface="Arial"/>
            </a:endParaRPr>
          </a:p>
        </p:txBody>
      </p:sp>
      <p:sp>
        <p:nvSpPr>
          <p:cNvPr id="1534909126" name="Textfeld 1534909125"/>
          <p:cNvSpPr txBox="1"/>
          <p:nvPr/>
        </p:nvSpPr>
        <p:spPr bwMode="auto">
          <a:xfrm>
            <a:off x="10936649" y="9925049"/>
            <a:ext cx="5340521" cy="2039619"/>
          </a:xfrm>
          <a:prstGeom prst="rect">
            <a:avLst/>
          </a:prstGeom>
          <a:noFill/>
        </p:spPr>
        <p:txBody>
          <a:bodyPr vertOverflow="overflow" horzOverflow="overflow" vert="horz" wrap="square" lIns="91440" tIns="45720" rIns="91440" bIns="45720" numCol="1" spcCol="0" rtlCol="0" fromWordArt="0" anchor="t" anchorCtr="0" forceAA="0" compatLnSpc="0">
            <a:spAutoFit/>
          </a:bodyPr>
          <a:lstStyle/>
          <a:p>
            <a:pPr marL="0" marR="0" indent="0" algn="l" defTabSz="2023821">
              <a:lnSpc>
                <a:spcPct val="90000"/>
              </a:lnSpc>
              <a:spcBef>
                <a:spcPts val="999"/>
              </a:spcBef>
              <a:spcAft>
                <a:spcPts val="0"/>
              </a:spcAft>
              <a:buFont typeface="Arial"/>
              <a:buNone/>
              <a:defRPr u="sng"/>
            </a:pPr>
            <a:r>
              <a:rPr lang="de-DE" sz="1500" b="0" i="0" u="none" strike="noStrike" cap="none" spc="0">
                <a:solidFill>
                  <a:schemeClr val="tx1"/>
                </a:solidFill>
                <a:latin typeface="Arial"/>
                <a:ea typeface="Arial"/>
                <a:cs typeface="Arial"/>
              </a:rPr>
              <a:t>Bildquellen:</a:t>
            </a:r>
            <a:endParaRPr lang="de-DE" sz="1500" b="0" i="0" u="none" strike="noStrike" cap="none" spc="0">
              <a:solidFill>
                <a:schemeClr val="tx1"/>
              </a:solidFill>
              <a:latin typeface="Arial"/>
              <a:cs typeface="Arial"/>
            </a:endParaRPr>
          </a:p>
          <a:p>
            <a:pPr marL="0" marR="0" indent="0" algn="l" defTabSz="2023821">
              <a:lnSpc>
                <a:spcPct val="90000"/>
              </a:lnSpc>
              <a:spcBef>
                <a:spcPts val="999"/>
              </a:spcBef>
              <a:spcAft>
                <a:spcPts val="0"/>
              </a:spcAft>
              <a:buFont typeface="Arial"/>
              <a:buNone/>
              <a:defRPr/>
            </a:pPr>
            <a:r>
              <a:rPr lang="de-DE" sz="1500" b="0" i="0" u="none" strike="noStrike" cap="none" spc="0">
                <a:solidFill>
                  <a:schemeClr val="tx1"/>
                </a:solidFill>
                <a:latin typeface="Arial"/>
                <a:ea typeface="Arial"/>
                <a:cs typeface="Arial"/>
              </a:rPr>
              <a:t>1: </a:t>
            </a:r>
            <a:r>
              <a:rPr lang="de-DE" sz="1500" b="0" i="0" u="sng" strike="noStrike" cap="none" spc="0">
                <a:solidFill>
                  <a:schemeClr val="tx1"/>
                </a:solidFill>
                <a:latin typeface="Arial"/>
                <a:ea typeface="Arial"/>
                <a:cs typeface="Arial"/>
                <a:hlinkClick r:id="rId4" tooltip="https://www.wir-essen-gesund.de/wp-content/uploads/2018/03/Pomelo.jpg"/>
              </a:rPr>
              <a:t>https://www.wir-essen-gesund.de/wp-content/uploads/2018/03/Pomelo.jpg</a:t>
            </a:r>
            <a:endParaRPr lang="de-DE" sz="1500" b="0" i="0" u="none" strike="noStrike" cap="none" spc="0">
              <a:solidFill>
                <a:schemeClr val="tx1"/>
              </a:solidFill>
              <a:latin typeface="Arial"/>
              <a:cs typeface="Arial"/>
            </a:endParaRPr>
          </a:p>
          <a:p>
            <a:pPr marL="0" marR="0" indent="0" algn="l" defTabSz="2023821">
              <a:lnSpc>
                <a:spcPct val="90000"/>
              </a:lnSpc>
              <a:spcBef>
                <a:spcPts val="999"/>
              </a:spcBef>
              <a:spcAft>
                <a:spcPts val="0"/>
              </a:spcAft>
              <a:buFont typeface="Arial"/>
              <a:buNone/>
              <a:defRPr/>
            </a:pPr>
            <a:r>
              <a:rPr lang="de-DE" sz="1500" b="0" i="0" u="sng" strike="noStrike" cap="none" spc="0">
                <a:solidFill>
                  <a:schemeClr val="tx1"/>
                </a:solidFill>
                <a:latin typeface="Arial"/>
                <a:ea typeface="Arial"/>
                <a:cs typeface="Arial"/>
                <a:hlinkClick r:id="rId5" tooltip="https://draxe.com/wp-content/uploads/2020/01/pomelo_fb.jpg"/>
              </a:rPr>
              <a:t>https://draxe.com/wp-content/uploads/2020/01/pomelo_fb.jpg</a:t>
            </a:r>
            <a:endParaRPr lang="de-DE" sz="1500" b="0" i="0" u="none" strike="noStrike" cap="none" spc="0">
              <a:solidFill>
                <a:schemeClr val="tx1"/>
              </a:solidFill>
              <a:latin typeface="Arial"/>
              <a:cs typeface="Arial"/>
            </a:endParaRPr>
          </a:p>
          <a:p>
            <a:pPr marL="0" marR="0" indent="0" algn="l" defTabSz="2023821">
              <a:lnSpc>
                <a:spcPct val="90000"/>
              </a:lnSpc>
              <a:spcBef>
                <a:spcPts val="999"/>
              </a:spcBef>
              <a:spcAft>
                <a:spcPts val="0"/>
              </a:spcAft>
              <a:buFont typeface="Arial"/>
              <a:buNone/>
              <a:defRPr/>
            </a:pPr>
            <a:r>
              <a:rPr lang="de-DE" sz="1500" b="0" i="0" u="sng" strike="noStrike" cap="none" spc="0">
                <a:solidFill>
                  <a:schemeClr val="tx1"/>
                </a:solidFill>
                <a:latin typeface="Arial"/>
                <a:ea typeface="Arial"/>
                <a:cs typeface="Arial"/>
                <a:hlinkClick r:id="rId6" tooltip="https://www.native-plants.de/media/image/0b/90/de/XXX28296122_ml.jpg"/>
              </a:rPr>
              <a:t>https://www.native-plants.de/media/image/0b/90/de/XXX28296122_ml.jpg</a:t>
            </a:r>
            <a:endParaRPr lang="de-DE" sz="1500" b="0" i="0" u="none" strike="noStrike" cap="none" spc="0">
              <a:solidFill>
                <a:schemeClr val="tx1"/>
              </a:solidFill>
              <a:latin typeface="Arial"/>
              <a:cs typeface="Arial"/>
            </a:endParaRPr>
          </a:p>
          <a:p>
            <a:pPr marL="0" marR="0" indent="0" algn="l" defTabSz="2023821">
              <a:lnSpc>
                <a:spcPct val="90000"/>
              </a:lnSpc>
              <a:spcBef>
                <a:spcPts val="999"/>
              </a:spcBef>
              <a:spcAft>
                <a:spcPts val="0"/>
              </a:spcAft>
              <a:buFont typeface="Arial"/>
              <a:buNone/>
              <a:defRPr u="sng"/>
            </a:pPr>
            <a:r>
              <a:rPr lang="de-DE" sz="1500" b="0" i="0" u="none" strike="noStrike" cap="none" spc="0">
                <a:solidFill>
                  <a:schemeClr val="tx1"/>
                </a:solidFill>
                <a:latin typeface="Arial"/>
                <a:ea typeface="Arial"/>
                <a:cs typeface="Arial"/>
              </a:rPr>
              <a:t>Textquellen:a</a:t>
            </a:r>
            <a:endParaRPr lang="de-DE" sz="1500" b="0" i="0" u="none" strike="noStrike" cap="none" spc="0">
              <a:solidFill>
                <a:schemeClr val="tx1"/>
              </a:solidFill>
              <a:latin typeface="Arial"/>
              <a:cs typeface="Arial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9="http://schemas.microsoft.com/office/powerpoint/2015/09/main" xmlns:p14="http://schemas.microsoft.com/office/powerpoint/2010/main" Requires="p159">
      <p:transition p14:dur="2000" advClick="1"/>
    </mc:Choice>
    <mc:Fallback>
      <p:transition advClick="1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912126401" name="Titel 1"/>
          <p:cNvSpPr>
            <a:spLocks noGrp="1"/>
          </p:cNvSpPr>
          <p:nvPr>
            <p:ph type="title"/>
          </p:nvPr>
        </p:nvSpPr>
        <p:spPr bwMode="auto">
          <a:xfrm>
            <a:off x="766820" y="865989"/>
            <a:ext cx="9489827" cy="1325561"/>
          </a:xfrm>
          <a:prstGeom prst="rect">
            <a:avLst/>
          </a:prstGeom>
        </p:spPr>
        <p:txBody>
          <a:bodyPr vertOverflow="overflow" horzOverflow="overflow" vert="horz" wrap="square" lIns="91440" tIns="45720" rIns="91440" bIns="45720" numCol="1" spcCol="0" rtlCol="0" fromWordArt="0" anchor="ctr" anchorCtr="0" forceAA="0" compatLnSpc="0">
            <a:normAutofit/>
          </a:bodyPr>
          <a:lstStyle/>
          <a:p>
            <a:pPr>
              <a:defRPr/>
            </a:pPr>
            <a:r>
              <a:rPr lang="de-DE" sz="4400" b="0" i="0" u="none" strike="noStrike" cap="none" spc="0">
                <a:solidFill>
                  <a:schemeClr val="tx1"/>
                </a:solidFill>
                <a:latin typeface="Arial"/>
                <a:ea typeface="Arial"/>
                <a:cs typeface="Arial"/>
              </a:rPr>
              <a:t>Aber was passiert mit  einer Pomelo bei einem solchen Aufprall?</a:t>
            </a:r>
            <a:endParaRPr sz="4400"/>
          </a:p>
        </p:txBody>
      </p:sp>
      <p:sp>
        <p:nvSpPr>
          <p:cNvPr id="83913728" name="Inhaltsplatzhalter 2"/>
          <p:cNvSpPr>
            <a:spLocks noGrp="1"/>
          </p:cNvSpPr>
          <p:nvPr>
            <p:ph idx="1"/>
          </p:nvPr>
        </p:nvSpPr>
        <p:spPr bwMode="auto">
          <a:xfrm>
            <a:off x="766821" y="3363515"/>
            <a:ext cx="10586976" cy="2813446"/>
          </a:xfrm>
        </p:spPr>
        <p:txBody>
          <a:bodyPr/>
          <a:lstStyle/>
          <a:p>
            <a:pPr marL="0" indent="0">
              <a:buFont typeface="Arial"/>
              <a:buNone/>
              <a:defRPr/>
            </a:pPr>
            <a:r>
              <a:rPr lang="en-US" sz="2800" b="0" i="0" u="sng" strike="noStrike" cap="none" spc="0">
                <a:ln>
                  <a:noFill/>
                </a:ln>
                <a:solidFill>
                  <a:schemeClr val="hlink"/>
                </a:solidFill>
                <a:latin typeface="Canela Bold"/>
                <a:ea typeface="Canela Bold"/>
                <a:cs typeface="Canela Bold"/>
                <a:hlinkClick r:id="rId3" tooltip="https://www.srf.ch/play/tv/-/video/-?urn=urn:srf:video:6655abeb-725c-40a3-a79f-7e58ec9d5816"/>
              </a:rPr>
              <a:t>Video Aufprallschutz Pomelo </a:t>
            </a:r>
            <a:endParaRPr sz="2800"/>
          </a:p>
          <a:p>
            <a:pPr marL="0" indent="0">
              <a:buFont typeface="Arial"/>
              <a:buNone/>
              <a:defRPr/>
            </a:pPr>
            <a:endParaRPr sz="2800"/>
          </a:p>
          <a:p>
            <a:pPr marL="0" indent="0">
              <a:buFont typeface="Arial"/>
              <a:buNone/>
              <a:defRPr/>
            </a:pPr>
            <a:endParaRPr sz="2800"/>
          </a:p>
          <a:p>
            <a:pPr marL="0" indent="0">
              <a:buFont typeface="Arial"/>
              <a:buNone/>
              <a:defRPr/>
            </a:pPr>
            <a:endParaRPr sz="2800"/>
          </a:p>
          <a:p>
            <a:pPr>
              <a:defRPr/>
            </a:pPr>
            <a:endParaRPr/>
          </a:p>
        </p:txBody>
      </p:sp>
      <p:sp>
        <p:nvSpPr>
          <p:cNvPr id="969055741" name="Fußzeilenplatzhalter 4"/>
          <p:cNvSpPr>
            <a:spLocks noGrp="1"/>
          </p:cNvSpPr>
          <p:nvPr>
            <p:ph type="ftr" sz="quarter" idx="11"/>
          </p:nvPr>
        </p:nvSpPr>
        <p:spPr bwMode="auto">
          <a:xfrm>
            <a:off x="0" y="6179"/>
            <a:ext cx="12049245" cy="36512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de-DE"/>
              <a:t>Städt. Willi Graf Gymnasium München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59="http://schemas.microsoft.com/office/powerpoint/2015/09/main" xmlns:p14="http://schemas.microsoft.com/office/powerpoint/2010/main" Requires="p159">
      <p:transition p14:dur="2000" advClick="1"/>
    </mc:Choice>
    <mc:Fallback>
      <p:transition advClick="1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979123304" name="Titel 1"/>
          <p:cNvSpPr>
            <a:spLocks noGrp="1"/>
          </p:cNvSpPr>
          <p:nvPr>
            <p:ph type="title"/>
          </p:nvPr>
        </p:nvSpPr>
        <p:spPr bwMode="auto">
          <a:xfrm>
            <a:off x="766821" y="865989"/>
            <a:ext cx="10586976" cy="1325562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de-DE" sz="4400" b="0" i="0" u="none" strike="noStrike" cap="none" spc="0">
                <a:solidFill>
                  <a:schemeClr val="tx1"/>
                </a:solidFill>
                <a:latin typeface="Arial"/>
                <a:ea typeface="Arial"/>
                <a:cs typeface="Arial"/>
              </a:rPr>
              <a:t>Vergleich der Schutzhelme </a:t>
            </a:r>
            <a:endParaRPr sz="4400"/>
          </a:p>
        </p:txBody>
      </p:sp>
      <p:sp>
        <p:nvSpPr>
          <p:cNvPr id="462982887" name="Fußzeilenplatzhalter 4"/>
          <p:cNvSpPr>
            <a:spLocks noGrp="1"/>
          </p:cNvSpPr>
          <p:nvPr>
            <p:ph type="ftr" sz="quarter" idx="11"/>
          </p:nvPr>
        </p:nvSpPr>
        <p:spPr bwMode="auto">
          <a:xfrm>
            <a:off x="0" y="6179"/>
            <a:ext cx="12049245" cy="36512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de-DE"/>
              <a:t>Städt. Willi Graf Gymnasium München</a:t>
            </a:r>
            <a:endParaRPr/>
          </a:p>
        </p:txBody>
      </p:sp>
      <p:graphicFrame>
        <p:nvGraphicFramePr>
          <p:cNvPr id="1030655084" name="Tabelle 1"/>
          <p:cNvGraphicFramePr>
            <a:graphicFrameLocks xmlns:a="http://schemas.openxmlformats.org/drawingml/2006/main"/>
          </p:cNvGraphicFramePr>
          <p:nvPr/>
        </p:nvGraphicFramePr>
        <p:xfrm>
          <a:off x="458013" y="2299359"/>
          <a:ext cx="11221579" cy="4342193"/>
        </p:xfrm>
        <a:graphic>
          <a:graphicData uri="http://schemas.openxmlformats.org/drawingml/2006/table">
            <a:tbl>
              <a:tblPr firstRow="1" firstCol="0" lastRow="0" lastCol="0" bandRow="0" bandCol="0"/>
              <a:tblGrid>
                <a:gridCol w="3710186"/>
                <a:gridCol w="3770867"/>
                <a:gridCol w="3740526"/>
              </a:tblGrid>
              <a:tr h="405871">
                <a:tc>
                  <a:txBody>
                    <a:bodyPr/>
                    <a:p>
                      <a:pPr defTabSz="914400"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400" b="1">
                          <a:solidFill>
                            <a:schemeClr val="tx1"/>
                          </a:solidFill>
                        </a:rPr>
                        <a:t>Normaler Schutzhelm</a:t>
                      </a:r>
                      <a:endParaRPr sz="1200">
                        <a:solidFill>
                          <a:schemeClr val="tx1"/>
                        </a:solidFill>
                      </a:endParaRPr>
                    </a:p>
                  </a:txBody>
                  <a:tcPr marL="50799" marR="50799" marT="50799" marB="50799" anchor="ctr"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  <a:lnT w="12699" algn="ctr">
                      <a:solidFill>
                        <a:srgbClr val="000000"/>
                      </a:solidFill>
                    </a:lnT>
                    <a:lnB w="12699" algn="ctr">
                      <a:solidFill>
                        <a:srgbClr val="000000"/>
                      </a:solidFill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p>
                      <a:pPr defTabSz="914400"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400" b="1">
                          <a:solidFill>
                            <a:schemeClr val="tx1"/>
                          </a:solidFill>
                        </a:rPr>
                        <a:t>Bionik Schutzhelm</a:t>
                      </a:r>
                      <a:endParaRPr sz="1200">
                        <a:solidFill>
                          <a:schemeClr val="tx1"/>
                        </a:solidFill>
                      </a:endParaRPr>
                    </a:p>
                  </a:txBody>
                  <a:tcPr marL="50799" marR="50799" marT="50799" marB="50799" anchor="ctr"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  <a:lnT w="12699" algn="ctr">
                      <a:solidFill>
                        <a:srgbClr val="000000"/>
                      </a:solidFill>
                    </a:lnT>
                    <a:lnB w="12699" algn="ctr">
                      <a:solidFill>
                        <a:srgbClr val="000000"/>
                      </a:solidFill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p>
                      <a:pPr defTabSz="914400"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400" b="1">
                          <a:solidFill>
                            <a:schemeClr val="tx1"/>
                          </a:solidFill>
                        </a:rPr>
                        <a:t>Fazit </a:t>
                      </a:r>
                      <a:endParaRPr sz="1200">
                        <a:solidFill>
                          <a:schemeClr val="tx1"/>
                        </a:solidFill>
                      </a:endParaRPr>
                    </a:p>
                  </a:txBody>
                  <a:tcPr marL="50799" marR="50799" marT="50799" marB="50799" anchor="ctr"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  <a:lnT w="12699" algn="ctr">
                      <a:solidFill>
                        <a:srgbClr val="000000"/>
                      </a:solidFill>
                    </a:lnT>
                    <a:lnB w="12699" algn="ctr">
                      <a:solidFill>
                        <a:srgbClr val="000000"/>
                      </a:solidFill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1009721">
                <a:tc>
                  <a:txBody>
                    <a:bodyPr/>
                    <a:p>
                      <a:pPr defTabSz="914400">
                        <a:defRPr sz="1800"/>
                      </a:pPr>
                      <a:r>
                        <a:rPr sz="2400">
                          <a:solidFill>
                            <a:schemeClr val="tx1"/>
                          </a:solidFill>
                        </a:rPr>
                        <a:t>besteht aus Kunststoff</a:t>
                      </a:r>
                      <a:endParaRPr sz="1200">
                        <a:solidFill>
                          <a:schemeClr val="tx1"/>
                        </a:solidFill>
                      </a:endParaRPr>
                    </a:p>
                  </a:txBody>
                  <a:tcPr marL="50799" marR="50799" marT="50799" marB="50799" anchor="ctr"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  <a:lnT w="12699" algn="ctr">
                      <a:solidFill>
                        <a:srgbClr val="000000"/>
                      </a:solidFill>
                    </a:lnT>
                    <a:lnB w="12699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p>
                      <a:pPr defTabSz="914400">
                        <a:defRPr sz="1800"/>
                      </a:pPr>
                      <a:r>
                        <a:rPr sz="2400">
                          <a:solidFill>
                            <a:schemeClr val="tx1"/>
                          </a:solidFill>
                        </a:rPr>
                        <a:t>besteht aus Fruchtschaum ähnlichem Material</a:t>
                      </a:r>
                      <a:endParaRPr sz="1200">
                        <a:solidFill>
                          <a:schemeClr val="tx1"/>
                        </a:solidFill>
                      </a:endParaRPr>
                    </a:p>
                  </a:txBody>
                  <a:tcPr marL="50799" marR="50799" marT="50799" marB="50799" anchor="ctr"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  <a:lnT w="12699" algn="ctr">
                      <a:solidFill>
                        <a:srgbClr val="000000"/>
                      </a:solidFill>
                    </a:lnT>
                    <a:lnB w="12699" algn="ctr">
                      <a:solidFill>
                        <a:srgbClr val="000000"/>
                      </a:solidFill>
                    </a:lnB>
                  </a:tcPr>
                </a:tc>
                <a:tc rowSpan="4">
                  <a:txBody>
                    <a:bodyPr/>
                    <a:p>
                      <a:pPr defTabSz="914400">
                        <a:defRPr sz="1800"/>
                      </a:pPr>
                      <a:r>
                        <a:rPr sz="2400">
                          <a:solidFill>
                            <a:schemeClr val="tx1"/>
                          </a:solidFill>
                        </a:rPr>
                        <a:t>20% - 30% höherer Schutz beim Bionik Helm</a:t>
                      </a:r>
                      <a:endParaRPr sz="1200">
                        <a:solidFill>
                          <a:schemeClr val="tx1"/>
                        </a:solidFill>
                      </a:endParaRPr>
                    </a:p>
                    <a:p>
                      <a:pPr defTabSz="914400">
                        <a:defRPr sz="3200"/>
                      </a:pPr>
                      <a:endParaRPr sz="2400">
                        <a:solidFill>
                          <a:schemeClr val="tx1"/>
                        </a:solidFill>
                      </a:endParaRPr>
                    </a:p>
                  </a:txBody>
                  <a:tcPr marL="50799" marR="50799" marT="50799" marB="50799" anchor="ctr"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  <a:lnT w="12699" algn="ctr">
                      <a:solidFill>
                        <a:srgbClr val="000000"/>
                      </a:solidFill>
                    </a:lnT>
                    <a:lnB w="12699" algn="ctr">
                      <a:solidFill>
                        <a:srgbClr val="000000"/>
                      </a:solidFill>
                    </a:lnB>
                  </a:tcPr>
                </a:tc>
              </a:tr>
              <a:tr h="773452">
                <a:tc>
                  <a:txBody>
                    <a:bodyPr/>
                    <a:p>
                      <a:pPr defTabSz="914400">
                        <a:defRPr sz="1800"/>
                      </a:pPr>
                      <a:r>
                        <a:rPr sz="2400">
                          <a:solidFill>
                            <a:schemeClr val="tx1"/>
                          </a:solidFill>
                        </a:rPr>
                        <a:t>spröde </a:t>
                      </a:r>
                      <a:endParaRPr sz="1200">
                        <a:solidFill>
                          <a:schemeClr val="tx1"/>
                        </a:solidFill>
                      </a:endParaRPr>
                    </a:p>
                  </a:txBody>
                  <a:tcPr marL="50799" marR="50799" marT="50799" marB="50799" anchor="ctr"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  <a:lnT w="12699" algn="ctr">
                      <a:solidFill>
                        <a:srgbClr val="000000"/>
                      </a:solidFill>
                    </a:lnT>
                    <a:lnB w="12699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p>
                      <a:pPr defTabSz="914400">
                        <a:defRPr sz="1800"/>
                      </a:pPr>
                      <a:r>
                        <a:rPr sz="2400">
                          <a:solidFill>
                            <a:schemeClr val="tx1"/>
                          </a:solidFill>
                        </a:rPr>
                        <a:t> wandelt Sturzkraft in Verformungsenergie um</a:t>
                      </a:r>
                      <a:endParaRPr sz="1200">
                        <a:solidFill>
                          <a:schemeClr val="tx1"/>
                        </a:solidFill>
                      </a:endParaRPr>
                    </a:p>
                  </a:txBody>
                  <a:tcPr marL="50799" marR="50799" marT="50799" marB="50799" anchor="ctr"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  <a:lnT w="12699" algn="ctr">
                      <a:solidFill>
                        <a:srgbClr val="000000"/>
                      </a:solidFill>
                    </a:lnT>
                    <a:lnB w="12699" algn="ctr">
                      <a:solidFill>
                        <a:srgbClr val="000000"/>
                      </a:solidFill>
                    </a:lnB>
                  </a:tcPr>
                </a:tc>
                <a:tc vMerge="1">
                  <a:txBody>
                    <a:bodyPr/>
                    <a:p>
                      <a:pPr>
                        <a:defRPr/>
                      </a:pPr>
                      <a:endParaRPr/>
                    </a:p>
                  </a:txBody>
                  <a:tcPr marL="50799" marR="50799" marT="50799" marB="50799" anchor="ctr"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  <a:lnT w="12699" algn="ctr">
                      <a:solidFill>
                        <a:srgbClr val="000000"/>
                      </a:solidFill>
                    </a:lnT>
                    <a:lnB w="12699" algn="ctr">
                      <a:solidFill>
                        <a:srgbClr val="000000"/>
                      </a:solidFill>
                    </a:lnB>
                  </a:tcPr>
                </a:tc>
              </a:tr>
              <a:tr h="699649">
                <a:tc>
                  <a:txBody>
                    <a:bodyPr/>
                    <a:p>
                      <a:pPr defTabSz="914400">
                        <a:defRPr sz="1800"/>
                      </a:pPr>
                      <a:r>
                        <a:rPr sz="2400">
                          <a:solidFill>
                            <a:schemeClr val="tx1"/>
                          </a:solidFill>
                        </a:rPr>
                        <a:t>bleibt nach Sturz verformt </a:t>
                      </a:r>
                      <a:endParaRPr sz="1200">
                        <a:solidFill>
                          <a:schemeClr val="tx1"/>
                        </a:solidFill>
                      </a:endParaRPr>
                    </a:p>
                  </a:txBody>
                  <a:tcPr marL="50799" marR="50799" marT="50799" marB="50799" anchor="ctr"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  <a:lnT w="12699" algn="ctr">
                      <a:solidFill>
                        <a:srgbClr val="000000"/>
                      </a:solidFill>
                    </a:lnT>
                    <a:lnB w="12699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p>
                      <a:pPr defTabSz="914400">
                        <a:defRPr sz="1800"/>
                      </a:pPr>
                      <a:r>
                        <a:rPr sz="2400">
                          <a:solidFill>
                            <a:schemeClr val="tx1"/>
                          </a:solidFill>
                        </a:rPr>
                        <a:t>verformt sich nach Sturz zurück </a:t>
                      </a:r>
                      <a:endParaRPr sz="1200">
                        <a:solidFill>
                          <a:schemeClr val="tx1"/>
                        </a:solidFill>
                      </a:endParaRPr>
                    </a:p>
                  </a:txBody>
                  <a:tcPr marL="50799" marR="50799" marT="50799" marB="50799" anchor="ctr"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  <a:lnT w="12699" algn="ctr">
                      <a:solidFill>
                        <a:srgbClr val="000000"/>
                      </a:solidFill>
                    </a:lnT>
                    <a:lnB w="12699" algn="ctr">
                      <a:solidFill>
                        <a:srgbClr val="000000"/>
                      </a:solidFill>
                    </a:lnB>
                  </a:tcPr>
                </a:tc>
                <a:tc vMerge="1">
                  <a:txBody>
                    <a:bodyPr/>
                    <a:p>
                      <a:pPr>
                        <a:defRPr/>
                      </a:pPr>
                      <a:endParaRPr/>
                    </a:p>
                  </a:txBody>
                  <a:tcPr marL="50799" marR="50799" marT="50799" marB="50799" anchor="ctr"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  <a:lnT w="12699" algn="ctr">
                      <a:solidFill>
                        <a:srgbClr val="000000"/>
                      </a:solidFill>
                    </a:lnT>
                    <a:lnB w="12699" algn="ctr">
                      <a:solidFill>
                        <a:srgbClr val="000000"/>
                      </a:solidFill>
                    </a:lnB>
                  </a:tcPr>
                </a:tc>
              </a:tr>
              <a:tr h="1009721">
                <a:tc>
                  <a:txBody>
                    <a:bodyPr/>
                    <a:p>
                      <a:pPr defTabSz="914400">
                        <a:defRPr sz="1800"/>
                      </a:pPr>
                      <a:r>
                        <a:rPr sz="2400">
                          <a:solidFill>
                            <a:schemeClr val="tx1"/>
                          </a:solidFill>
                        </a:rPr>
                        <a:t>darf nach heftigem Sturz nicht mehr verwendet werden </a:t>
                      </a:r>
                      <a:endParaRPr sz="1200">
                        <a:solidFill>
                          <a:schemeClr val="tx1"/>
                        </a:solidFill>
                      </a:endParaRPr>
                    </a:p>
                  </a:txBody>
                  <a:tcPr marL="50799" marR="50799" marT="50799" marB="50799" anchor="ctr"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  <a:lnT w="12699" algn="ctr">
                      <a:solidFill>
                        <a:srgbClr val="000000"/>
                      </a:solidFill>
                    </a:lnT>
                    <a:lnB w="12699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p>
                      <a:pPr defTabSz="914400">
                        <a:defRPr sz="3200"/>
                      </a:pPr>
                      <a:endParaRPr sz="2400">
                        <a:solidFill>
                          <a:schemeClr val="tx1"/>
                        </a:solidFill>
                      </a:endParaRPr>
                    </a:p>
                  </a:txBody>
                  <a:tcPr marL="50799" marR="50799" marT="50799" marB="50799" anchor="ctr"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  <a:lnT w="12699" algn="ctr">
                      <a:solidFill>
                        <a:srgbClr val="000000"/>
                      </a:solidFill>
                    </a:lnT>
                    <a:lnB w="12699" algn="ctr">
                      <a:solidFill>
                        <a:srgbClr val="000000"/>
                      </a:solidFill>
                    </a:lnB>
                  </a:tcPr>
                </a:tc>
                <a:tc vMerge="1">
                  <a:txBody>
                    <a:bodyPr/>
                    <a:p>
                      <a:pPr>
                        <a:defRPr/>
                      </a:pPr>
                      <a:endParaRPr/>
                    </a:p>
                  </a:txBody>
                  <a:tcPr marL="50799" marR="50799" marT="50799" marB="50799" anchor="ctr"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  <a:lnT w="12699" algn="ctr">
                      <a:solidFill>
                        <a:srgbClr val="000000"/>
                      </a:solidFill>
                    </a:lnT>
                    <a:lnB w="12699" algn="ctr">
                      <a:solidFill>
                        <a:srgbClr val="000000"/>
                      </a:solidFill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>
    <mc:Choice xmlns:p159="http://schemas.microsoft.com/office/powerpoint/2015/09/main" xmlns:p14="http://schemas.microsoft.com/office/powerpoint/2010/main" Requires="p159">
      <p:transition p14:dur="2000" advClick="1"/>
    </mc:Choice>
    <mc:Fallback>
      <p:transition advClick="1"/>
    </mc:Fallback>
  </mc:AlternateContent>
</p:sld>
</file>

<file path=ppt/theme/_rels/theme1.xml.rels><?xml version="1.0" encoding="UTF-8" standalone="yes"?><Relationships xmlns="http://schemas.openxmlformats.org/package/2006/relationships"></Relationships>
</file>

<file path=ppt/theme/_rels/theme2.xml.rels><?xml version="1.0" encoding="UTF-8" standalone="yes"?><Relationships xmlns="http://schemas.openxmlformats.org/package/2006/relationships"></Relationships>
</file>

<file path=ppt/theme/theme1.xml><?xml version="1.0" encoding="utf-8"?>
<a:theme xmlns:a="http://schemas.openxmlformats.org/drawingml/2006/main" xmlns:r="http://schemas.openxmlformats.org/officeDocument/2006/relationships" xmlns:p="http://schemas.openxmlformats.org/presentationml/2006/main" name="iPad_WGG">
  <a:themeElements>
    <a:clrScheme name="Warmes Blau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4A66AC"/>
      </a:accent1>
      <a:accent2>
        <a:srgbClr val="629DD1"/>
      </a:accent2>
      <a:accent3>
        <a:srgbClr val="297FD5"/>
      </a:accent3>
      <a:accent4>
        <a:srgbClr val="7F8FA9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Arial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</a:theme>
</file>

<file path=ppt/theme/theme2.xml><?xml version="1.0" encoding="utf-8"?>
<a:theme xmlns:a="http://schemas.openxmlformats.org/drawingml/2006/main" xmlns:r="http://schemas.openxmlformats.org/officeDocument/2006/relationships" xmlns:p="http://schemas.openxmlformats.org/presentationml/2006/main" name="iPad_WGG">
  <a:themeElements>
    <a:clrScheme name="Warmes Blau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4A66AC"/>
      </a:accent1>
      <a:accent2>
        <a:srgbClr val="629DD1"/>
      </a:accent2>
      <a:accent3>
        <a:srgbClr val="297FD5"/>
      </a:accent3>
      <a:accent4>
        <a:srgbClr val="7F8FA9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0</Words>
  <Application>ONLYOFFICE/7.5.1.23</Application>
  <DocSecurity>0</DocSecurity>
  <PresentationFormat>Breitbild</PresentationFormat>
  <Paragraphs>0</Paragraphs>
  <Slides>16</Slides>
  <Notes>16</Notes>
  <HiddenSlides>0</HiddenSlides>
  <MMClips>2</MMClips>
  <ScaleCrop>0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Theme 1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</vt:vector>
  </TitlesOfParts>
  <Manager/>
  <Company/>
  <LinksUpToDate>0</LinksUpToDate>
  <SharedDoc>0</SharedDoc>
  <HyperlinkBase/>
  <HyperlinksChanged>0</HyperlinksChanged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subject/>
  <dc:creator>Pia Feit</dc:creator>
  <cp:keywords/>
  <dc:description/>
  <dc:identifier/>
  <dc:language/>
  <cp:lastModifiedBy>Anonym</cp:lastModifiedBy>
  <cp:revision>53</cp:revision>
  <dcterms:created xsi:type="dcterms:W3CDTF">2023-10-26T11:23:41Z</dcterms:created>
  <dcterms:modified xsi:type="dcterms:W3CDTF">2025-04-10T08:49:22Z</dcterms:modified>
  <cp:category/>
  <cp:contentStatus/>
  <cp:version/>
</cp:coreProperties>
</file>